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318" r:id="rId2"/>
    <p:sldId id="317" r:id="rId3"/>
    <p:sldId id="316" r:id="rId4"/>
    <p:sldId id="315" r:id="rId5"/>
    <p:sldId id="281" r:id="rId6"/>
    <p:sldId id="363" r:id="rId7"/>
    <p:sldId id="274" r:id="rId8"/>
    <p:sldId id="314" r:id="rId9"/>
    <p:sldId id="320" r:id="rId10"/>
    <p:sldId id="265" r:id="rId11"/>
    <p:sldId id="260" r:id="rId12"/>
    <p:sldId id="270" r:id="rId13"/>
    <p:sldId id="269" r:id="rId14"/>
    <p:sldId id="262" r:id="rId15"/>
    <p:sldId id="321" r:id="rId16"/>
    <p:sldId id="267" r:id="rId17"/>
    <p:sldId id="268" r:id="rId18"/>
    <p:sldId id="322" r:id="rId19"/>
    <p:sldId id="272" r:id="rId20"/>
    <p:sldId id="271" r:id="rId21"/>
    <p:sldId id="300" r:id="rId22"/>
    <p:sldId id="257" r:id="rId23"/>
    <p:sldId id="289" r:id="rId24"/>
    <p:sldId id="302" r:id="rId25"/>
    <p:sldId id="362" r:id="rId26"/>
    <p:sldId id="361" r:id="rId27"/>
    <p:sldId id="369" r:id="rId28"/>
    <p:sldId id="273" r:id="rId29"/>
    <p:sldId id="305" r:id="rId30"/>
    <p:sldId id="307" r:id="rId31"/>
    <p:sldId id="286" r:id="rId32"/>
    <p:sldId id="326" r:id="rId33"/>
    <p:sldId id="312" r:id="rId34"/>
    <p:sldId id="329" r:id="rId35"/>
    <p:sldId id="332" r:id="rId36"/>
    <p:sldId id="346" r:id="rId37"/>
    <p:sldId id="328" r:id="rId38"/>
    <p:sldId id="344" r:id="rId39"/>
    <p:sldId id="327" r:id="rId40"/>
    <p:sldId id="345" r:id="rId41"/>
    <p:sldId id="295" r:id="rId42"/>
    <p:sldId id="306" r:id="rId43"/>
    <p:sldId id="294" r:id="rId44"/>
    <p:sldId id="292" r:id="rId45"/>
    <p:sldId id="293" r:id="rId46"/>
    <p:sldId id="291" r:id="rId47"/>
    <p:sldId id="258" r:id="rId48"/>
    <p:sldId id="338" r:id="rId49"/>
    <p:sldId id="347" r:id="rId50"/>
    <p:sldId id="337" r:id="rId51"/>
    <p:sldId id="311" r:id="rId52"/>
    <p:sldId id="310" r:id="rId53"/>
    <p:sldId id="342" r:id="rId54"/>
    <p:sldId id="382" r:id="rId55"/>
    <p:sldId id="331" r:id="rId56"/>
    <p:sldId id="336" r:id="rId57"/>
    <p:sldId id="335" r:id="rId58"/>
    <p:sldId id="354" r:id="rId59"/>
    <p:sldId id="385" r:id="rId60"/>
    <p:sldId id="352" r:id="rId61"/>
    <p:sldId id="376" r:id="rId62"/>
    <p:sldId id="309" r:id="rId63"/>
    <p:sldId id="373" r:id="rId64"/>
    <p:sldId id="387" r:id="rId65"/>
    <p:sldId id="378" r:id="rId66"/>
    <p:sldId id="380" r:id="rId67"/>
    <p:sldId id="370" r:id="rId68"/>
    <p:sldId id="381" r:id="rId69"/>
    <p:sldId id="388" r:id="rId70"/>
    <p:sldId id="359" r:id="rId71"/>
    <p:sldId id="357" r:id="rId72"/>
    <p:sldId id="358" r:id="rId73"/>
    <p:sldId id="371" r:id="rId74"/>
    <p:sldId id="384" r:id="rId75"/>
    <p:sldId id="366" r:id="rId76"/>
    <p:sldId id="368" r:id="rId77"/>
    <p:sldId id="365" r:id="rId78"/>
    <p:sldId id="383" r:id="rId79"/>
    <p:sldId id="343" r:id="rId80"/>
    <p:sldId id="350" r:id="rId81"/>
    <p:sldId id="389" r:id="rId82"/>
    <p:sldId id="348" r:id="rId83"/>
    <p:sldId id="349" r:id="rId84"/>
    <p:sldId id="402" r:id="rId85"/>
    <p:sldId id="401" r:id="rId86"/>
    <p:sldId id="403" r:id="rId87"/>
    <p:sldId id="398" r:id="rId88"/>
    <p:sldId id="390" r:id="rId89"/>
    <p:sldId id="391" r:id="rId90"/>
    <p:sldId id="290" r:id="rId91"/>
    <p:sldId id="280" r:id="rId92"/>
    <p:sldId id="276" r:id="rId93"/>
    <p:sldId id="296" r:id="rId94"/>
    <p:sldId id="364" r:id="rId95"/>
    <p:sldId id="287" r:id="rId96"/>
    <p:sldId id="283" r:id="rId97"/>
    <p:sldId id="325" r:id="rId98"/>
    <p:sldId id="288" r:id="rId99"/>
    <p:sldId id="323" r:id="rId100"/>
    <p:sldId id="324" r:id="rId101"/>
    <p:sldId id="399" r:id="rId102"/>
    <p:sldId id="395" r:id="rId103"/>
    <p:sldId id="392" r:id="rId104"/>
    <p:sldId id="393" r:id="rId105"/>
    <p:sldId id="394" r:id="rId106"/>
    <p:sldId id="396" r:id="rId107"/>
    <p:sldId id="397" r:id="rId108"/>
    <p:sldId id="400" r:id="rId109"/>
    <p:sldId id="405" r:id="rId110"/>
    <p:sldId id="404" r:id="rId11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56" autoAdjust="0"/>
  </p:normalViewPr>
  <p:slideViewPr>
    <p:cSldViewPr>
      <p:cViewPr varScale="1">
        <p:scale>
          <a:sx n="80" d="100"/>
          <a:sy n="80" d="100"/>
        </p:scale>
        <p:origin x="246" y="96"/>
      </p:cViewPr>
      <p:guideLst>
        <p:guide orient="horz" pos="2160"/>
        <p:guide pos="2880"/>
      </p:guideLst>
    </p:cSldViewPr>
  </p:slideViewPr>
  <p:notesTextViewPr>
    <p:cViewPr>
      <p:scale>
        <a:sx n="1" d="1"/>
        <a:sy n="1" d="1"/>
      </p:scale>
      <p:origin x="0" y="0"/>
    </p:cViewPr>
  </p:notesTextViewPr>
  <p:sorterViewPr>
    <p:cViewPr>
      <p:scale>
        <a:sx n="100" d="100"/>
        <a:sy n="100" d="100"/>
      </p:scale>
      <p:origin x="0" y="366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36A5AF-BE25-4375-86CE-E4EEAF0E7A90}" type="datetimeFigureOut">
              <a:rPr lang="de-DE" smtClean="0"/>
              <a:t>12.07.2022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AAB1BA-DF43-4A6F-A2EF-8B7DF5849584}" type="slidenum">
              <a:rPr lang="de-DE" smtClean="0"/>
              <a:t>‹Nr.›</a:t>
            </a:fld>
            <a:endParaRPr lang="de-DE"/>
          </a:p>
        </p:txBody>
      </p:sp>
    </p:spTree>
    <p:extLst>
      <p:ext uri="{BB962C8B-B14F-4D97-AF65-F5344CB8AC3E}">
        <p14:creationId xmlns:p14="http://schemas.microsoft.com/office/powerpoint/2010/main" val="335928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AAB1BA-DF43-4A6F-A2EF-8B7DF5849584}" type="slidenum">
              <a:rPr lang="de-DE" smtClean="0"/>
              <a:t>13</a:t>
            </a:fld>
            <a:endParaRPr lang="de-DE"/>
          </a:p>
        </p:txBody>
      </p:sp>
    </p:spTree>
    <p:extLst>
      <p:ext uri="{BB962C8B-B14F-4D97-AF65-F5344CB8AC3E}">
        <p14:creationId xmlns:p14="http://schemas.microsoft.com/office/powerpoint/2010/main" val="1068041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5AAB1BA-DF43-4A6F-A2EF-8B7DF5849584}" type="slidenum">
              <a:rPr lang="de-DE" smtClean="0"/>
              <a:t>46</a:t>
            </a:fld>
            <a:endParaRPr lang="de-DE"/>
          </a:p>
        </p:txBody>
      </p:sp>
    </p:spTree>
    <p:extLst>
      <p:ext uri="{BB962C8B-B14F-4D97-AF65-F5344CB8AC3E}">
        <p14:creationId xmlns:p14="http://schemas.microsoft.com/office/powerpoint/2010/main" val="83403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DF1F752-398C-455B-A2C0-ED11B025B6BC}" type="slidenum">
              <a:rPr lang="de-DE" smtClean="0"/>
              <a:t>64</a:t>
            </a:fld>
            <a:endParaRPr lang="de-DE"/>
          </a:p>
        </p:txBody>
      </p:sp>
    </p:spTree>
    <p:extLst>
      <p:ext uri="{BB962C8B-B14F-4D97-AF65-F5344CB8AC3E}">
        <p14:creationId xmlns:p14="http://schemas.microsoft.com/office/powerpoint/2010/main" val="104683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1070ABEC-6FD7-44F0-9DFC-B9D895CDF880}" type="datetimeFigureOut">
              <a:rPr lang="de-DE" smtClean="0"/>
              <a:t>12.07.2022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3644421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070ABEC-6FD7-44F0-9DFC-B9D895CDF880}" type="datetimeFigureOut">
              <a:rPr lang="de-DE" smtClean="0"/>
              <a:t>12.07.2022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2562818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070ABEC-6FD7-44F0-9DFC-B9D895CDF880}" type="datetimeFigureOut">
              <a:rPr lang="de-DE" smtClean="0"/>
              <a:t>12.07.2022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200134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1070ABEC-6FD7-44F0-9DFC-B9D895CDF880}" type="datetimeFigureOut">
              <a:rPr lang="de-DE" smtClean="0"/>
              <a:t>12.07.2022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313718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1070ABEC-6FD7-44F0-9DFC-B9D895CDF880}" type="datetimeFigureOut">
              <a:rPr lang="de-DE" smtClean="0"/>
              <a:t>12.07.2022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2472228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070ABEC-6FD7-44F0-9DFC-B9D895CDF880}" type="datetimeFigureOut">
              <a:rPr lang="de-DE" smtClean="0"/>
              <a:t>12.07.2022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2938096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1070ABEC-6FD7-44F0-9DFC-B9D895CDF880}" type="datetimeFigureOut">
              <a:rPr lang="de-DE" smtClean="0"/>
              <a:t>12.07.2022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806680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1070ABEC-6FD7-44F0-9DFC-B9D895CDF880}" type="datetimeFigureOut">
              <a:rPr lang="de-DE" smtClean="0"/>
              <a:t>12.07.2022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409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070ABEC-6FD7-44F0-9DFC-B9D895CDF880}" type="datetimeFigureOut">
              <a:rPr lang="de-DE" smtClean="0"/>
              <a:t>12.07.2022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3717532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1070ABEC-6FD7-44F0-9DFC-B9D895CDF880}" type="datetimeFigureOut">
              <a:rPr lang="de-DE" smtClean="0"/>
              <a:t>12.07.2022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3112090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1070ABEC-6FD7-44F0-9DFC-B9D895CDF880}" type="datetimeFigureOut">
              <a:rPr lang="de-DE" smtClean="0"/>
              <a:t>12.07.2022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50914C4-B4FE-4828-88C5-554150A9066F}" type="slidenum">
              <a:rPr lang="de-DE" smtClean="0"/>
              <a:t>‹Nr.›</a:t>
            </a:fld>
            <a:endParaRPr lang="de-DE"/>
          </a:p>
        </p:txBody>
      </p:sp>
    </p:spTree>
    <p:extLst>
      <p:ext uri="{BB962C8B-B14F-4D97-AF65-F5344CB8AC3E}">
        <p14:creationId xmlns:p14="http://schemas.microsoft.com/office/powerpoint/2010/main" val="158403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ABEC-6FD7-44F0-9DFC-B9D895CDF880}" type="datetimeFigureOut">
              <a:rPr lang="de-DE" smtClean="0"/>
              <a:t>12.07.2022</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0914C4-B4FE-4828-88C5-554150A9066F}" type="slidenum">
              <a:rPr lang="de-DE" smtClean="0"/>
              <a:t>‹Nr.›</a:t>
            </a:fld>
            <a:endParaRPr lang="de-DE"/>
          </a:p>
        </p:txBody>
      </p:sp>
    </p:spTree>
    <p:extLst>
      <p:ext uri="{BB962C8B-B14F-4D97-AF65-F5344CB8AC3E}">
        <p14:creationId xmlns:p14="http://schemas.microsoft.com/office/powerpoint/2010/main" val="3941059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hyperlink" Target="https://de.wikipedia.org/wiki/Steintorblock#cite_note-J.C3.BCrgen_Jungh.C3.A4nel-2" TargetMode="External"/><Relationship Id="rId3" Type="http://schemas.openxmlformats.org/officeDocument/2006/relationships/hyperlink" Target="https://de.wikipedia.org/wiki/Parzelle" TargetMode="External"/><Relationship Id="rId7" Type="http://schemas.openxmlformats.org/officeDocument/2006/relationships/hyperlink" Target="https://de.wikipedia.org/wiki/Teileigentum" TargetMode="External"/><Relationship Id="rId2" Type="http://schemas.openxmlformats.org/officeDocument/2006/relationships/image" Target="../media/image83.jpg"/><Relationship Id="rId1" Type="http://schemas.openxmlformats.org/officeDocument/2006/relationships/slideLayout" Target="../slideLayouts/slideLayout7.xml"/><Relationship Id="rId6" Type="http://schemas.openxmlformats.org/officeDocument/2006/relationships/hyperlink" Target="https://de.wikipedia.org/wiki/Flurst%C3%BCck" TargetMode="External"/><Relationship Id="rId5" Type="http://schemas.openxmlformats.org/officeDocument/2006/relationships/hyperlink" Target="https://de.wikipedia.org/wiki/Erbengemeinschaft" TargetMode="External"/><Relationship Id="rId4" Type="http://schemas.openxmlformats.org/officeDocument/2006/relationships/hyperlink" Target="https://de.wikipedia.org/wiki/Eigent%C3%BCmergemeinschaft"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6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g"/><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8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jpg"/><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94.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image" Target="../media/image123.jp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9289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547664" y="4581128"/>
            <a:ext cx="8710762" cy="2062103"/>
          </a:xfrm>
          <a:prstGeom prst="rect">
            <a:avLst/>
          </a:prstGeom>
          <a:noFill/>
        </p:spPr>
        <p:txBody>
          <a:bodyPr wrap="square" rtlCol="0">
            <a:spAutoFit/>
          </a:bodyPr>
          <a:lstStyle/>
          <a:p>
            <a:endParaRPr lang="de-DE" sz="3200" b="1" dirty="0">
              <a:latin typeface="Arial" panose="020B0604020202020204" pitchFamily="34" charset="0"/>
              <a:cs typeface="Arial" panose="020B0604020202020204" pitchFamily="34" charset="0"/>
            </a:endParaRPr>
          </a:p>
          <a:p>
            <a:r>
              <a:rPr lang="de-DE" sz="3200" b="1" dirty="0">
                <a:latin typeface="Arial" panose="020B0604020202020204" pitchFamily="34" charset="0"/>
                <a:cs typeface="Arial" panose="020B0604020202020204" pitchFamily="34" charset="0"/>
              </a:rPr>
              <a:t>    </a:t>
            </a:r>
            <a:r>
              <a:rPr lang="de-DE" sz="4000" b="1" dirty="0">
                <a:latin typeface="Arial" panose="020B0604020202020204" pitchFamily="34" charset="0"/>
                <a:cs typeface="Arial" panose="020B0604020202020204" pitchFamily="34" charset="0"/>
              </a:rPr>
              <a:t>Plätze und öffentlicher Raum</a:t>
            </a:r>
          </a:p>
          <a:p>
            <a:r>
              <a:rPr lang="de-DE" sz="3200" b="1" dirty="0">
                <a:latin typeface="Arial" panose="020B0604020202020204" pitchFamily="34" charset="0"/>
                <a:cs typeface="Arial" panose="020B0604020202020204" pitchFamily="34" charset="0"/>
              </a:rPr>
              <a:t>		   </a:t>
            </a:r>
            <a:r>
              <a:rPr lang="de-DE" sz="2400" b="1" dirty="0">
                <a:latin typeface="Arial" panose="020B0604020202020204" pitchFamily="34" charset="0"/>
                <a:cs typeface="Arial" panose="020B0604020202020204" pitchFamily="34" charset="0"/>
              </a:rPr>
              <a:t>GHS-Seminar </a:t>
            </a:r>
            <a:r>
              <a:rPr lang="de-DE" sz="2400" b="1" dirty="0" err="1">
                <a:latin typeface="Arial" panose="020B0604020202020204" pitchFamily="34" charset="0"/>
                <a:cs typeface="Arial" panose="020B0604020202020204" pitchFamily="34" charset="0"/>
              </a:rPr>
              <a:t>SoSe</a:t>
            </a:r>
            <a:r>
              <a:rPr lang="de-DE" sz="2400" b="1" dirty="0">
                <a:latin typeface="Arial" panose="020B0604020202020204" pitchFamily="34" charset="0"/>
                <a:cs typeface="Arial" panose="020B0604020202020204" pitchFamily="34" charset="0"/>
              </a:rPr>
              <a:t> 2017		  Prof. Dr. Eckart </a:t>
            </a:r>
            <a:r>
              <a:rPr lang="de-DE" sz="2400" b="1" dirty="0" err="1">
                <a:latin typeface="Arial" panose="020B0604020202020204" pitchFamily="34" charset="0"/>
                <a:cs typeface="Arial" panose="020B0604020202020204" pitchFamily="34" charset="0"/>
              </a:rPr>
              <a:t>Güldenberg</a:t>
            </a:r>
            <a:endParaRPr lang="de-DE"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9117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title"/>
          </p:nvPr>
        </p:nvSpPr>
        <p:spPr>
          <a:xfrm>
            <a:off x="467544" y="-171400"/>
            <a:ext cx="8229600" cy="1053530"/>
          </a:xfrm>
        </p:spPr>
        <p:txBody>
          <a:bodyPr/>
          <a:lstStyle/>
          <a:p>
            <a:pPr eaLnBrk="1" hangingPunct="1"/>
            <a:r>
              <a:rPr lang="de-DE" altLang="de-DE" sz="3200" b="1" dirty="0"/>
              <a:t>Hellenistische Idealstadt Milet</a:t>
            </a:r>
          </a:p>
        </p:txBody>
      </p:sp>
      <p:pic>
        <p:nvPicPr>
          <p:cNvPr id="31747"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8640" t="25510" r="-42607" b="7652"/>
          <a:stretch>
            <a:fillRect/>
          </a:stretch>
        </p:blipFill>
        <p:spPr>
          <a:xfrm>
            <a:off x="41512" y="673896"/>
            <a:ext cx="10516182" cy="6139480"/>
          </a:xfrm>
          <a:noFill/>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96" y="656510"/>
            <a:ext cx="3526920" cy="5786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3707904" y="6453336"/>
            <a:ext cx="4608512" cy="369332"/>
          </a:xfrm>
          <a:prstGeom prst="rect">
            <a:avLst/>
          </a:prstGeom>
          <a:solidFill>
            <a:schemeClr val="bg1"/>
          </a:solidFill>
        </p:spPr>
        <p:txBody>
          <a:bodyPr wrap="square" rtlCol="0">
            <a:spAutoFit/>
          </a:bodyPr>
          <a:lstStyle/>
          <a:p>
            <a:r>
              <a:rPr lang="de-DE" dirty="0"/>
              <a:t>Städtische Zentren: Agora von Milet und Athen</a:t>
            </a:r>
          </a:p>
        </p:txBody>
      </p:sp>
      <p:cxnSp>
        <p:nvCxnSpPr>
          <p:cNvPr id="4" name="Gerade Verbindung 3"/>
          <p:cNvCxnSpPr/>
          <p:nvPr/>
        </p:nvCxnSpPr>
        <p:spPr>
          <a:xfrm flipH="1">
            <a:off x="3563888" y="6453336"/>
            <a:ext cx="33843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0684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287500" cy="947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8021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55576" y="1268760"/>
            <a:ext cx="7848872" cy="1600438"/>
          </a:xfrm>
          <a:prstGeom prst="rect">
            <a:avLst/>
          </a:prstGeom>
          <a:noFill/>
        </p:spPr>
        <p:txBody>
          <a:bodyPr wrap="square" rtlCol="0">
            <a:spAutoFit/>
          </a:bodyPr>
          <a:lstStyle/>
          <a:p>
            <a:r>
              <a:rPr lang="de-DE" dirty="0"/>
              <a:t>YOUTUBE (</a:t>
            </a:r>
            <a:r>
              <a:rPr lang="de-DE" dirty="0" err="1"/>
              <a:t>streetfilms</a:t>
            </a:r>
            <a:r>
              <a:rPr lang="de-DE" dirty="0"/>
              <a:t>): </a:t>
            </a:r>
          </a:p>
          <a:p>
            <a:r>
              <a:rPr lang="de-DE" sz="4000" b="1" dirty="0"/>
              <a:t>„A </a:t>
            </a:r>
            <a:r>
              <a:rPr lang="de-DE" sz="4000" b="1" dirty="0" err="1"/>
              <a:t>journey</a:t>
            </a:r>
            <a:r>
              <a:rPr lang="de-DE" sz="4000" b="1" dirty="0"/>
              <a:t> </a:t>
            </a:r>
            <a:r>
              <a:rPr lang="de-DE" sz="4000" b="1" dirty="0" err="1"/>
              <a:t>around</a:t>
            </a:r>
            <a:r>
              <a:rPr lang="de-DE" sz="4000" b="1" dirty="0"/>
              <a:t> </a:t>
            </a:r>
            <a:r>
              <a:rPr lang="de-DE" sz="4000" b="1" dirty="0" err="1"/>
              <a:t>Copenhagen´s</a:t>
            </a:r>
            <a:endParaRPr lang="de-DE" sz="4000" b="1" dirty="0"/>
          </a:p>
          <a:p>
            <a:r>
              <a:rPr lang="de-DE" sz="4000" b="1" dirty="0"/>
              <a:t>           </a:t>
            </a:r>
            <a:r>
              <a:rPr lang="de-DE" sz="4000" b="1" dirty="0" err="1"/>
              <a:t>bycicle</a:t>
            </a:r>
            <a:r>
              <a:rPr lang="de-DE" sz="4000" b="1" dirty="0"/>
              <a:t> </a:t>
            </a:r>
            <a:r>
              <a:rPr lang="de-DE" sz="4000" b="1" dirty="0" err="1"/>
              <a:t>innovations</a:t>
            </a:r>
            <a:r>
              <a:rPr lang="de-DE" sz="4000" b="1" dirty="0"/>
              <a:t>“</a:t>
            </a:r>
          </a:p>
        </p:txBody>
      </p:sp>
    </p:spTree>
    <p:extLst>
      <p:ext uri="{BB962C8B-B14F-4D97-AF65-F5344CB8AC3E}">
        <p14:creationId xmlns:p14="http://schemas.microsoft.com/office/powerpoint/2010/main" val="39765346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2" y="30508"/>
            <a:ext cx="9158742" cy="6470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164034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8" y="22320"/>
            <a:ext cx="9095236" cy="625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586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18" y="0"/>
            <a:ext cx="92553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4287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2" y="30508"/>
            <a:ext cx="9158742" cy="6827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636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3" y="-1058"/>
            <a:ext cx="9175533" cy="652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6165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5" y="0"/>
            <a:ext cx="919287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3896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568" y="188640"/>
            <a:ext cx="7848872" cy="1569660"/>
          </a:xfrm>
          <a:prstGeom prst="rect">
            <a:avLst/>
          </a:prstGeom>
          <a:noFill/>
        </p:spPr>
        <p:txBody>
          <a:bodyPr wrap="square" rtlCol="0">
            <a:spAutoFit/>
          </a:bodyPr>
          <a:lstStyle/>
          <a:p>
            <a:r>
              <a:rPr lang="de-DE" sz="3200" b="1" dirty="0">
                <a:solidFill>
                  <a:schemeClr val="bg1"/>
                </a:solidFill>
                <a:latin typeface="Arial" panose="020B0604020202020204" pitchFamily="34" charset="0"/>
                <a:cs typeface="Arial" panose="020B0604020202020204" pitchFamily="34" charset="0"/>
              </a:rPr>
              <a:t>         Plätze und öffentlicher Raum</a:t>
            </a:r>
          </a:p>
          <a:p>
            <a:r>
              <a:rPr lang="de-DE" sz="3200" b="1" dirty="0">
                <a:solidFill>
                  <a:schemeClr val="bg1"/>
                </a:solidFill>
                <a:latin typeface="Arial" panose="020B0604020202020204" pitchFamily="34" charset="0"/>
                <a:cs typeface="Arial" panose="020B0604020202020204" pitchFamily="34" charset="0"/>
              </a:rPr>
              <a:t>     Traum  Wirklichkeit  Perspektiven</a:t>
            </a:r>
          </a:p>
          <a:p>
            <a:endParaRPr lang="de-DE" sz="3200" b="1" dirty="0">
              <a:latin typeface="Arial" panose="020B0604020202020204" pitchFamily="34" charset="0"/>
              <a:cs typeface="Arial" panose="020B0604020202020204" pitchFamily="34" charset="0"/>
            </a:endParaRPr>
          </a:p>
        </p:txBody>
      </p:sp>
      <p:sp>
        <p:nvSpPr>
          <p:cNvPr id="3" name="Textfeld 2"/>
          <p:cNvSpPr txBox="1"/>
          <p:nvPr/>
        </p:nvSpPr>
        <p:spPr>
          <a:xfrm>
            <a:off x="539552" y="1340768"/>
            <a:ext cx="4813054" cy="2308324"/>
          </a:xfrm>
          <a:prstGeom prst="rect">
            <a:avLst/>
          </a:prstGeom>
          <a:noFill/>
        </p:spPr>
        <p:txBody>
          <a:bodyPr wrap="square" rtlCol="0">
            <a:spAutoFit/>
          </a:bodyPr>
          <a:lstStyle/>
          <a:p>
            <a:r>
              <a:rPr lang="de-DE" b="1" dirty="0">
                <a:solidFill>
                  <a:schemeClr val="bg1"/>
                </a:solidFill>
              </a:rPr>
              <a:t>Traum…Chancen</a:t>
            </a:r>
          </a:p>
          <a:p>
            <a:pPr marL="285750" indent="-285750">
              <a:buFont typeface="Arial" panose="020B0604020202020204" pitchFamily="34" charset="0"/>
              <a:buChar char="•"/>
            </a:pPr>
            <a:r>
              <a:rPr lang="de-DE" dirty="0">
                <a:solidFill>
                  <a:schemeClr val="bg1"/>
                </a:solidFill>
              </a:rPr>
              <a:t>Inbegriff von Urbanität</a:t>
            </a:r>
          </a:p>
          <a:p>
            <a:pPr marL="285750" indent="-285750">
              <a:buFont typeface="Arial" panose="020B0604020202020204" pitchFamily="34" charset="0"/>
              <a:buChar char="•"/>
            </a:pPr>
            <a:r>
              <a:rPr lang="de-DE" dirty="0">
                <a:solidFill>
                  <a:schemeClr val="bg1"/>
                </a:solidFill>
              </a:rPr>
              <a:t>Sozialer Raum</a:t>
            </a:r>
          </a:p>
          <a:p>
            <a:pPr marL="285750" indent="-285750">
              <a:buFont typeface="Arial" panose="020B0604020202020204" pitchFamily="34" charset="0"/>
              <a:buChar char="•"/>
            </a:pPr>
            <a:r>
              <a:rPr lang="de-DE" dirty="0">
                <a:solidFill>
                  <a:schemeClr val="bg1"/>
                </a:solidFill>
              </a:rPr>
              <a:t>Politischer Raum</a:t>
            </a:r>
          </a:p>
          <a:p>
            <a:pPr marL="285750" indent="-285750">
              <a:buFont typeface="Arial" panose="020B0604020202020204" pitchFamily="34" charset="0"/>
              <a:buChar char="•"/>
            </a:pPr>
            <a:r>
              <a:rPr lang="de-DE" dirty="0">
                <a:solidFill>
                  <a:schemeClr val="bg1"/>
                </a:solidFill>
              </a:rPr>
              <a:t>Kollektives Gedächtnis</a:t>
            </a:r>
          </a:p>
          <a:p>
            <a:pPr marL="285750" indent="-285750">
              <a:buFont typeface="Arial" panose="020B0604020202020204" pitchFamily="34" charset="0"/>
              <a:buChar char="•"/>
            </a:pPr>
            <a:r>
              <a:rPr lang="de-DE" dirty="0">
                <a:solidFill>
                  <a:schemeClr val="bg1"/>
                </a:solidFill>
              </a:rPr>
              <a:t>Identität, Orientierung</a:t>
            </a:r>
          </a:p>
          <a:p>
            <a:pPr marL="285750" indent="-285750">
              <a:buFont typeface="Arial" panose="020B0604020202020204" pitchFamily="34" charset="0"/>
              <a:buChar char="•"/>
            </a:pPr>
            <a:r>
              <a:rPr lang="de-DE" dirty="0">
                <a:solidFill>
                  <a:schemeClr val="bg1"/>
                </a:solidFill>
              </a:rPr>
              <a:t>Bühne, Repräsentation</a:t>
            </a:r>
          </a:p>
          <a:p>
            <a:pPr marL="285750" indent="-285750">
              <a:buFont typeface="Arial" panose="020B0604020202020204" pitchFamily="34" charset="0"/>
              <a:buChar char="•"/>
            </a:pPr>
            <a:r>
              <a:rPr lang="de-DE" dirty="0">
                <a:solidFill>
                  <a:schemeClr val="bg1"/>
                </a:solidFill>
              </a:rPr>
              <a:t>Offenheit, Vernetzung</a:t>
            </a:r>
          </a:p>
        </p:txBody>
      </p:sp>
      <p:sp>
        <p:nvSpPr>
          <p:cNvPr id="4" name="Textfeld 3"/>
          <p:cNvSpPr txBox="1"/>
          <p:nvPr/>
        </p:nvSpPr>
        <p:spPr>
          <a:xfrm>
            <a:off x="4427984" y="1340768"/>
            <a:ext cx="3960440" cy="2862322"/>
          </a:xfrm>
          <a:prstGeom prst="rect">
            <a:avLst/>
          </a:prstGeom>
          <a:noFill/>
        </p:spPr>
        <p:txBody>
          <a:bodyPr wrap="square" rtlCol="0">
            <a:spAutoFit/>
          </a:bodyPr>
          <a:lstStyle/>
          <a:p>
            <a:r>
              <a:rPr lang="de-DE" b="1" dirty="0">
                <a:solidFill>
                  <a:schemeClr val="bg1"/>
                </a:solidFill>
              </a:rPr>
              <a:t>Wirklichkeit…Risiken</a:t>
            </a:r>
          </a:p>
          <a:p>
            <a:pPr marL="285750" indent="-285750">
              <a:buFont typeface="Arial" panose="020B0604020202020204" pitchFamily="34" charset="0"/>
              <a:buChar char="•"/>
            </a:pPr>
            <a:r>
              <a:rPr lang="de-DE" dirty="0">
                <a:solidFill>
                  <a:schemeClr val="bg1"/>
                </a:solidFill>
              </a:rPr>
              <a:t>Autoverkehr, Beschleunigung</a:t>
            </a:r>
          </a:p>
          <a:p>
            <a:pPr marL="285750" indent="-285750">
              <a:buFont typeface="Arial" panose="020B0604020202020204" pitchFamily="34" charset="0"/>
              <a:buChar char="•"/>
            </a:pPr>
            <a:r>
              <a:rPr lang="de-DE" dirty="0">
                <a:solidFill>
                  <a:schemeClr val="bg1"/>
                </a:solidFill>
              </a:rPr>
              <a:t>Kommerzialisierung, „Mall-</a:t>
            </a:r>
            <a:r>
              <a:rPr lang="de-DE" dirty="0" err="1">
                <a:solidFill>
                  <a:schemeClr val="bg1"/>
                </a:solidFill>
              </a:rPr>
              <a:t>isierung</a:t>
            </a:r>
            <a:r>
              <a:rPr lang="de-DE" dirty="0">
                <a:solidFill>
                  <a:schemeClr val="bg1"/>
                </a:solidFill>
              </a:rPr>
              <a:t>“</a:t>
            </a:r>
          </a:p>
          <a:p>
            <a:pPr marL="285750" indent="-285750">
              <a:buFont typeface="Arial" panose="020B0604020202020204" pitchFamily="34" charset="0"/>
              <a:buChar char="•"/>
            </a:pPr>
            <a:r>
              <a:rPr lang="de-DE" dirty="0">
                <a:solidFill>
                  <a:schemeClr val="bg1"/>
                </a:solidFill>
              </a:rPr>
              <a:t>Privatisierung, Kontrolle</a:t>
            </a:r>
          </a:p>
          <a:p>
            <a:pPr marL="285750" indent="-285750">
              <a:buFont typeface="Arial" panose="020B0604020202020204" pitchFamily="34" charset="0"/>
              <a:buChar char="•"/>
            </a:pPr>
            <a:r>
              <a:rPr lang="de-DE" dirty="0" err="1">
                <a:solidFill>
                  <a:schemeClr val="bg1"/>
                </a:solidFill>
              </a:rPr>
              <a:t>Ent</a:t>
            </a:r>
            <a:r>
              <a:rPr lang="de-DE" dirty="0">
                <a:solidFill>
                  <a:schemeClr val="bg1"/>
                </a:solidFill>
              </a:rPr>
              <a:t>-Politisierung</a:t>
            </a:r>
          </a:p>
          <a:p>
            <a:pPr marL="285750" indent="-285750">
              <a:buFont typeface="Arial" panose="020B0604020202020204" pitchFamily="34" charset="0"/>
              <a:buChar char="•"/>
            </a:pPr>
            <a:r>
              <a:rPr lang="de-DE" dirty="0">
                <a:solidFill>
                  <a:schemeClr val="bg1"/>
                </a:solidFill>
              </a:rPr>
              <a:t>Banalisierung, </a:t>
            </a:r>
            <a:r>
              <a:rPr lang="de-DE" dirty="0" err="1">
                <a:solidFill>
                  <a:schemeClr val="bg1"/>
                </a:solidFill>
              </a:rPr>
              <a:t>Festivalisierung</a:t>
            </a:r>
            <a:endParaRPr lang="de-DE" dirty="0">
              <a:solidFill>
                <a:schemeClr val="bg1"/>
              </a:solidFill>
            </a:endParaRPr>
          </a:p>
          <a:p>
            <a:pPr marL="285750" indent="-285750">
              <a:buFont typeface="Arial" panose="020B0604020202020204" pitchFamily="34" charset="0"/>
              <a:buChar char="•"/>
            </a:pPr>
            <a:r>
              <a:rPr lang="de-DE" dirty="0">
                <a:solidFill>
                  <a:schemeClr val="bg1"/>
                </a:solidFill>
              </a:rPr>
              <a:t>Vernachlässigung</a:t>
            </a:r>
          </a:p>
          <a:p>
            <a:pPr marL="285750" indent="-285750">
              <a:buFont typeface="Arial" panose="020B0604020202020204" pitchFamily="34" charset="0"/>
              <a:buChar char="•"/>
            </a:pPr>
            <a:r>
              <a:rPr lang="de-DE" dirty="0">
                <a:solidFill>
                  <a:schemeClr val="bg1"/>
                </a:solidFill>
              </a:rPr>
              <a:t>Entleerung</a:t>
            </a:r>
          </a:p>
          <a:p>
            <a:pPr marL="285750" indent="-285750">
              <a:buFont typeface="Arial" panose="020B0604020202020204" pitchFamily="34" charset="0"/>
              <a:buChar char="•"/>
            </a:pPr>
            <a:r>
              <a:rPr lang="de-DE" dirty="0">
                <a:solidFill>
                  <a:schemeClr val="bg1"/>
                </a:solidFill>
              </a:rPr>
              <a:t>Unsicherheit</a:t>
            </a:r>
          </a:p>
          <a:p>
            <a:pPr marL="285750" indent="-285750">
              <a:buFont typeface="Arial" panose="020B0604020202020204" pitchFamily="34" charset="0"/>
              <a:buChar char="•"/>
            </a:pPr>
            <a:endParaRPr lang="de-DE" dirty="0"/>
          </a:p>
        </p:txBody>
      </p:sp>
      <p:sp>
        <p:nvSpPr>
          <p:cNvPr id="5" name="Textfeld 4"/>
          <p:cNvSpPr txBox="1"/>
          <p:nvPr/>
        </p:nvSpPr>
        <p:spPr>
          <a:xfrm>
            <a:off x="2339752" y="3933056"/>
            <a:ext cx="3486026" cy="2862322"/>
          </a:xfrm>
          <a:prstGeom prst="rect">
            <a:avLst/>
          </a:prstGeom>
          <a:noFill/>
        </p:spPr>
        <p:txBody>
          <a:bodyPr wrap="square" rtlCol="0">
            <a:spAutoFit/>
          </a:bodyPr>
          <a:lstStyle/>
          <a:p>
            <a:r>
              <a:rPr lang="de-DE" b="1" dirty="0">
                <a:solidFill>
                  <a:schemeClr val="bg1"/>
                </a:solidFill>
              </a:rPr>
              <a:t>Perspektiven…Konzepte</a:t>
            </a:r>
          </a:p>
          <a:p>
            <a:pPr marL="285750" indent="-285750">
              <a:buFont typeface="Arial" panose="020B0604020202020204" pitchFamily="34" charset="0"/>
              <a:buChar char="•"/>
            </a:pPr>
            <a:r>
              <a:rPr lang="de-DE" dirty="0">
                <a:solidFill>
                  <a:schemeClr val="bg1"/>
                </a:solidFill>
              </a:rPr>
              <a:t>Vielfalt der Nutzung</a:t>
            </a:r>
          </a:p>
          <a:p>
            <a:pPr marL="285750" indent="-285750">
              <a:buFont typeface="Arial" panose="020B0604020202020204" pitchFamily="34" charset="0"/>
              <a:buChar char="•"/>
            </a:pPr>
            <a:r>
              <a:rPr lang="de-DE" dirty="0">
                <a:solidFill>
                  <a:schemeClr val="bg1"/>
                </a:solidFill>
              </a:rPr>
              <a:t>Angebotsoffenheit</a:t>
            </a:r>
          </a:p>
          <a:p>
            <a:pPr marL="285750" indent="-285750">
              <a:buFont typeface="Arial" panose="020B0604020202020204" pitchFamily="34" charset="0"/>
              <a:buChar char="•"/>
            </a:pPr>
            <a:r>
              <a:rPr lang="de-DE" dirty="0">
                <a:solidFill>
                  <a:schemeClr val="bg1"/>
                </a:solidFill>
              </a:rPr>
              <a:t>Vernetzung öffentlicher Räume</a:t>
            </a:r>
          </a:p>
          <a:p>
            <a:pPr marL="285750" indent="-285750">
              <a:buFont typeface="Arial" panose="020B0604020202020204" pitchFamily="34" charset="0"/>
              <a:buChar char="•"/>
            </a:pPr>
            <a:r>
              <a:rPr lang="de-DE" dirty="0">
                <a:solidFill>
                  <a:schemeClr val="bg1"/>
                </a:solidFill>
              </a:rPr>
              <a:t>Definierter Raum, Grenzen</a:t>
            </a:r>
          </a:p>
          <a:p>
            <a:pPr marL="285750" indent="-285750">
              <a:buFont typeface="Arial" panose="020B0604020202020204" pitchFamily="34" charset="0"/>
              <a:buChar char="•"/>
            </a:pPr>
            <a:r>
              <a:rPr lang="de-DE" dirty="0">
                <a:solidFill>
                  <a:schemeClr val="bg1"/>
                </a:solidFill>
              </a:rPr>
              <a:t>Kompakt-urban-grün</a:t>
            </a:r>
          </a:p>
          <a:p>
            <a:pPr marL="285750" indent="-285750">
              <a:buFont typeface="Arial" panose="020B0604020202020204" pitchFamily="34" charset="0"/>
              <a:buChar char="•"/>
            </a:pPr>
            <a:r>
              <a:rPr lang="de-DE" dirty="0">
                <a:solidFill>
                  <a:schemeClr val="bg1"/>
                </a:solidFill>
              </a:rPr>
              <a:t>Schönheit, Sinnlichkeit</a:t>
            </a:r>
          </a:p>
          <a:p>
            <a:pPr marL="285750" indent="-285750">
              <a:buFont typeface="Arial" panose="020B0604020202020204" pitchFamily="34" charset="0"/>
              <a:buChar char="•"/>
            </a:pPr>
            <a:r>
              <a:rPr lang="de-DE" dirty="0">
                <a:solidFill>
                  <a:schemeClr val="bg1"/>
                </a:solidFill>
              </a:rPr>
              <a:t>Tag-Nacht-Perspektive</a:t>
            </a:r>
          </a:p>
          <a:p>
            <a:pPr marL="285750" indent="-285750">
              <a:buFont typeface="Arial" panose="020B0604020202020204" pitchFamily="34" charset="0"/>
              <a:buChar char="•"/>
            </a:pPr>
            <a:r>
              <a:rPr lang="de-DE" dirty="0">
                <a:solidFill>
                  <a:schemeClr val="bg1"/>
                </a:solidFill>
              </a:rPr>
              <a:t>Nutzungsmanagement</a:t>
            </a:r>
          </a:p>
          <a:p>
            <a:pPr marL="285750" indent="-285750">
              <a:buFont typeface="Arial" panose="020B0604020202020204" pitchFamily="34" charset="0"/>
              <a:buChar char="•"/>
            </a:pPr>
            <a:r>
              <a:rPr lang="de-DE" dirty="0">
                <a:solidFill>
                  <a:schemeClr val="bg1"/>
                </a:solidFill>
              </a:rPr>
              <a:t>Verkehrsberuhigung</a:t>
            </a:r>
          </a:p>
        </p:txBody>
      </p:sp>
    </p:spTree>
    <p:extLst>
      <p:ext uri="{BB962C8B-B14F-4D97-AF65-F5344CB8AC3E}">
        <p14:creationId xmlns:p14="http://schemas.microsoft.com/office/powerpoint/2010/main" val="248422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92890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1547664" y="4581128"/>
            <a:ext cx="8710762" cy="2062103"/>
          </a:xfrm>
          <a:prstGeom prst="rect">
            <a:avLst/>
          </a:prstGeom>
          <a:noFill/>
        </p:spPr>
        <p:txBody>
          <a:bodyPr wrap="square" rtlCol="0">
            <a:spAutoFit/>
          </a:bodyPr>
          <a:lstStyle/>
          <a:p>
            <a:endParaRPr lang="de-DE" sz="3200" b="1" dirty="0">
              <a:latin typeface="Arial" panose="020B0604020202020204" pitchFamily="34" charset="0"/>
              <a:cs typeface="Arial" panose="020B0604020202020204" pitchFamily="34" charset="0"/>
            </a:endParaRPr>
          </a:p>
          <a:p>
            <a:r>
              <a:rPr lang="de-DE" sz="3200" b="1" dirty="0">
                <a:latin typeface="Arial" panose="020B0604020202020204" pitchFamily="34" charset="0"/>
                <a:cs typeface="Arial" panose="020B0604020202020204" pitchFamily="34" charset="0"/>
              </a:rPr>
              <a:t>    </a:t>
            </a:r>
            <a:r>
              <a:rPr lang="de-DE" sz="4000" b="1" dirty="0">
                <a:latin typeface="Arial" panose="020B0604020202020204" pitchFamily="34" charset="0"/>
                <a:cs typeface="Arial" panose="020B0604020202020204" pitchFamily="34" charset="0"/>
              </a:rPr>
              <a:t>Plätze und öffentlicher Raum</a:t>
            </a:r>
          </a:p>
          <a:p>
            <a:r>
              <a:rPr lang="de-DE" sz="3200" b="1" dirty="0">
                <a:latin typeface="Arial" panose="020B0604020202020204" pitchFamily="34" charset="0"/>
                <a:cs typeface="Arial" panose="020B0604020202020204" pitchFamily="34" charset="0"/>
              </a:rPr>
              <a:t>		   </a:t>
            </a:r>
            <a:r>
              <a:rPr lang="de-DE" sz="2400" b="1" dirty="0">
                <a:latin typeface="Arial" panose="020B0604020202020204" pitchFamily="34" charset="0"/>
                <a:cs typeface="Arial" panose="020B0604020202020204" pitchFamily="34" charset="0"/>
              </a:rPr>
              <a:t>GHS-Seminar </a:t>
            </a:r>
            <a:r>
              <a:rPr lang="de-DE" sz="2400" b="1" dirty="0" err="1">
                <a:latin typeface="Arial" panose="020B0604020202020204" pitchFamily="34" charset="0"/>
                <a:cs typeface="Arial" panose="020B0604020202020204" pitchFamily="34" charset="0"/>
              </a:rPr>
              <a:t>SoSe</a:t>
            </a:r>
            <a:r>
              <a:rPr lang="de-DE" sz="2400" b="1" dirty="0">
                <a:latin typeface="Arial" panose="020B0604020202020204" pitchFamily="34" charset="0"/>
                <a:cs typeface="Arial" panose="020B0604020202020204" pitchFamily="34" charset="0"/>
              </a:rPr>
              <a:t> 2017</a:t>
            </a:r>
          </a:p>
          <a:p>
            <a:r>
              <a:rPr lang="de-DE" sz="2400" b="1" dirty="0">
                <a:latin typeface="Arial" panose="020B0604020202020204" pitchFamily="34" charset="0"/>
                <a:cs typeface="Arial" panose="020B0604020202020204" pitchFamily="34" charset="0"/>
              </a:rPr>
              <a:t>		  www.eckart-güldenberg.de</a:t>
            </a:r>
          </a:p>
        </p:txBody>
      </p:sp>
    </p:spTree>
    <p:extLst>
      <p:ext uri="{BB962C8B-B14F-4D97-AF65-F5344CB8AC3E}">
        <p14:creationId xmlns:p14="http://schemas.microsoft.com/office/powerpoint/2010/main" val="209737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feld 2"/>
          <p:cNvSpPr txBox="1"/>
          <p:nvPr/>
        </p:nvSpPr>
        <p:spPr>
          <a:xfrm>
            <a:off x="4644008" y="6165304"/>
            <a:ext cx="4536504" cy="646331"/>
          </a:xfrm>
          <a:prstGeom prst="rect">
            <a:avLst/>
          </a:prstGeom>
          <a:noFill/>
        </p:spPr>
        <p:txBody>
          <a:bodyPr wrap="square" rtlCol="0">
            <a:spAutoFit/>
          </a:bodyPr>
          <a:lstStyle/>
          <a:p>
            <a:r>
              <a:rPr lang="de-DE" dirty="0"/>
              <a:t>Milet: Hafen mit nördlicher Agora, Hallen,</a:t>
            </a:r>
          </a:p>
          <a:p>
            <a:r>
              <a:rPr lang="de-DE" dirty="0" err="1"/>
              <a:t>Delphinion</a:t>
            </a:r>
            <a:r>
              <a:rPr lang="de-DE" dirty="0"/>
              <a:t>, </a:t>
            </a:r>
            <a:r>
              <a:rPr lang="de-DE" dirty="0" err="1"/>
              <a:t>Gymnasion</a:t>
            </a:r>
            <a:r>
              <a:rPr lang="de-DE" dirty="0"/>
              <a:t>, </a:t>
            </a:r>
            <a:r>
              <a:rPr lang="de-DE" dirty="0" err="1"/>
              <a:t>Buleuterion</a:t>
            </a:r>
            <a:r>
              <a:rPr lang="de-DE" dirty="0"/>
              <a:t>, </a:t>
            </a:r>
            <a:r>
              <a:rPr lang="de-DE" dirty="0" err="1"/>
              <a:t>Markttor</a:t>
            </a:r>
            <a:endParaRPr lang="de-DE" dirty="0"/>
          </a:p>
        </p:txBody>
      </p:sp>
    </p:spTree>
    <p:extLst>
      <p:ext uri="{BB962C8B-B14F-4D97-AF65-F5344CB8AC3E}">
        <p14:creationId xmlns:p14="http://schemas.microsoft.com/office/powerpoint/2010/main" val="40564558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579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412776"/>
            <a:ext cx="3810000" cy="1847850"/>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3717032"/>
            <a:ext cx="3810000" cy="2209800"/>
          </a:xfrm>
          <a:prstGeom prst="rect">
            <a:avLst/>
          </a:prstGeom>
        </p:spPr>
      </p:pic>
      <p:sp>
        <p:nvSpPr>
          <p:cNvPr id="4" name="Textfeld 3"/>
          <p:cNvSpPr txBox="1"/>
          <p:nvPr/>
        </p:nvSpPr>
        <p:spPr>
          <a:xfrm>
            <a:off x="5292080" y="1412776"/>
            <a:ext cx="3816424" cy="2031325"/>
          </a:xfrm>
          <a:prstGeom prst="rect">
            <a:avLst/>
          </a:prstGeom>
          <a:noFill/>
        </p:spPr>
        <p:txBody>
          <a:bodyPr wrap="square" rtlCol="0">
            <a:spAutoFit/>
          </a:bodyPr>
          <a:lstStyle/>
          <a:p>
            <a:r>
              <a:rPr lang="de-DE" b="1" dirty="0">
                <a:solidFill>
                  <a:schemeClr val="bg1"/>
                </a:solidFill>
              </a:rPr>
              <a:t>Goldener Schnitt: </a:t>
            </a:r>
            <a:r>
              <a:rPr lang="de-DE" dirty="0">
                <a:solidFill>
                  <a:schemeClr val="bg1"/>
                </a:solidFill>
              </a:rPr>
              <a:t>Teilungsverhältnis</a:t>
            </a:r>
          </a:p>
          <a:p>
            <a:r>
              <a:rPr lang="de-DE" dirty="0">
                <a:solidFill>
                  <a:schemeClr val="bg1"/>
                </a:solidFill>
              </a:rPr>
              <a:t>einer Strecke oder anderen Größe, </a:t>
            </a:r>
          </a:p>
          <a:p>
            <a:r>
              <a:rPr lang="de-DE" dirty="0">
                <a:solidFill>
                  <a:schemeClr val="bg1"/>
                </a:solidFill>
              </a:rPr>
              <a:t>bei dem das Verhältnis des Ganzen zu</a:t>
            </a:r>
          </a:p>
          <a:p>
            <a:r>
              <a:rPr lang="de-DE" dirty="0">
                <a:solidFill>
                  <a:schemeClr val="bg1"/>
                </a:solidFill>
              </a:rPr>
              <a:t>seinem größeren Teil (</a:t>
            </a:r>
            <a:r>
              <a:rPr lang="de-DE" dirty="0" err="1">
                <a:solidFill>
                  <a:schemeClr val="bg1"/>
                </a:solidFill>
              </a:rPr>
              <a:t>major</a:t>
            </a:r>
            <a:r>
              <a:rPr lang="de-DE" dirty="0">
                <a:solidFill>
                  <a:schemeClr val="bg1"/>
                </a:solidFill>
              </a:rPr>
              <a:t>) dem </a:t>
            </a:r>
          </a:p>
          <a:p>
            <a:r>
              <a:rPr lang="de-DE" dirty="0">
                <a:solidFill>
                  <a:schemeClr val="bg1"/>
                </a:solidFill>
              </a:rPr>
              <a:t>Verhältnis des größeren zum kleineren </a:t>
            </a:r>
          </a:p>
          <a:p>
            <a:r>
              <a:rPr lang="de-DE" dirty="0">
                <a:solidFill>
                  <a:schemeClr val="bg1"/>
                </a:solidFill>
              </a:rPr>
              <a:t>Teil (minor) entspricht.</a:t>
            </a:r>
          </a:p>
          <a:p>
            <a:endParaRPr lang="de-DE" dirty="0"/>
          </a:p>
        </p:txBody>
      </p:sp>
      <p:pic>
        <p:nvPicPr>
          <p:cNvPr id="5" name="Grafik 4"/>
          <p:cNvPicPr/>
          <p:nvPr/>
        </p:nvPicPr>
        <p:blipFill>
          <a:blip r:embed="rId4"/>
          <a:stretch>
            <a:fillRect/>
          </a:stretch>
        </p:blipFill>
        <p:spPr>
          <a:xfrm>
            <a:off x="5724127" y="3573016"/>
            <a:ext cx="2715255" cy="2625888"/>
          </a:xfrm>
          <a:prstGeom prst="rect">
            <a:avLst/>
          </a:prstGeom>
        </p:spPr>
      </p:pic>
      <p:sp>
        <p:nvSpPr>
          <p:cNvPr id="6" name="Textfeld 5"/>
          <p:cNvSpPr txBox="1"/>
          <p:nvPr/>
        </p:nvSpPr>
        <p:spPr>
          <a:xfrm>
            <a:off x="971600" y="544908"/>
            <a:ext cx="6194324" cy="584775"/>
          </a:xfrm>
          <a:prstGeom prst="rect">
            <a:avLst/>
          </a:prstGeom>
          <a:noFill/>
        </p:spPr>
        <p:txBody>
          <a:bodyPr wrap="none" rtlCol="0">
            <a:spAutoFit/>
          </a:bodyPr>
          <a:lstStyle/>
          <a:p>
            <a:r>
              <a:rPr lang="de-DE" sz="3200" b="1" dirty="0">
                <a:latin typeface="Arial" panose="020B0604020202020204" pitchFamily="34" charset="0"/>
                <a:cs typeface="Arial" panose="020B0604020202020204" pitchFamily="34" charset="0"/>
              </a:rPr>
              <a:t>     </a:t>
            </a:r>
            <a:r>
              <a:rPr lang="de-DE" sz="3200" b="1" dirty="0">
                <a:solidFill>
                  <a:schemeClr val="bg1"/>
                </a:solidFill>
                <a:latin typeface="Arial" panose="020B0604020202020204" pitchFamily="34" charset="0"/>
                <a:cs typeface="Arial" panose="020B0604020202020204" pitchFamily="34" charset="0"/>
              </a:rPr>
              <a:t>Modul-Proportionensystem</a:t>
            </a:r>
          </a:p>
        </p:txBody>
      </p:sp>
    </p:spTree>
    <p:extLst>
      <p:ext uri="{BB962C8B-B14F-4D97-AF65-F5344CB8AC3E}">
        <p14:creationId xmlns:p14="http://schemas.microsoft.com/office/powerpoint/2010/main" val="103493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78169"/>
            <a:ext cx="9144000" cy="4501662"/>
          </a:xfrm>
          <a:prstGeom prst="rect">
            <a:avLst/>
          </a:prstGeom>
        </p:spPr>
      </p:pic>
      <p:sp>
        <p:nvSpPr>
          <p:cNvPr id="3" name="Textfeld 2"/>
          <p:cNvSpPr txBox="1"/>
          <p:nvPr/>
        </p:nvSpPr>
        <p:spPr>
          <a:xfrm>
            <a:off x="683568" y="6021288"/>
            <a:ext cx="7720319" cy="369332"/>
          </a:xfrm>
          <a:prstGeom prst="rect">
            <a:avLst/>
          </a:prstGeom>
          <a:noFill/>
        </p:spPr>
        <p:txBody>
          <a:bodyPr wrap="none" rtlCol="0">
            <a:spAutoFit/>
          </a:bodyPr>
          <a:lstStyle/>
          <a:p>
            <a:r>
              <a:rPr lang="de-DE" dirty="0" err="1"/>
              <a:t>Markttor</a:t>
            </a:r>
            <a:r>
              <a:rPr lang="de-DE" dirty="0"/>
              <a:t> von Milet, römischer Torbau 2. </a:t>
            </a:r>
            <a:r>
              <a:rPr lang="de-DE" dirty="0" err="1"/>
              <a:t>Jahrh</a:t>
            </a:r>
            <a:r>
              <a:rPr lang="de-DE" dirty="0"/>
              <a:t>. n.Chr., Pergamon-Museum Berlin</a:t>
            </a:r>
          </a:p>
        </p:txBody>
      </p:sp>
    </p:spTree>
    <p:extLst>
      <p:ext uri="{BB962C8B-B14F-4D97-AF65-F5344CB8AC3E}">
        <p14:creationId xmlns:p14="http://schemas.microsoft.com/office/powerpoint/2010/main" val="174637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de-DE" altLang="de-DE" sz="3200" b="1" dirty="0">
                <a:solidFill>
                  <a:schemeClr val="bg1"/>
                </a:solidFill>
              </a:rPr>
              <a:t>Siena: Piazza del Campo</a:t>
            </a:r>
          </a:p>
        </p:txBody>
      </p:sp>
      <p:pic>
        <p:nvPicPr>
          <p:cNvPr id="4099"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a:xfrm>
            <a:off x="974912" y="2513993"/>
            <a:ext cx="3003176" cy="2698376"/>
          </a:xfrm>
          <a:noFill/>
        </p:spPr>
      </p:pic>
      <p:pic>
        <p:nvPicPr>
          <p:cNvPr id="4100"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900113" y="1557338"/>
            <a:ext cx="3683000" cy="5111750"/>
          </a:xfrm>
          <a:noFill/>
        </p:spPr>
      </p:pic>
      <p:sp>
        <p:nvSpPr>
          <p:cNvPr id="4101" name="Text Box 5"/>
          <p:cNvSpPr txBox="1">
            <a:spLocks noChangeArrowheads="1"/>
          </p:cNvSpPr>
          <p:nvPr/>
        </p:nvSpPr>
        <p:spPr bwMode="auto">
          <a:xfrm>
            <a:off x="4911725" y="1504950"/>
            <a:ext cx="3575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1800" dirty="0">
                <a:solidFill>
                  <a:schemeClr val="bg1"/>
                </a:solidFill>
              </a:rPr>
              <a:t>Stich Anfang des 18. Jahrhundert</a:t>
            </a:r>
          </a:p>
          <a:p>
            <a:pPr eaLnBrk="1" hangingPunct="1">
              <a:spcBef>
                <a:spcPct val="0"/>
              </a:spcBef>
              <a:buFontTx/>
              <a:buNone/>
            </a:pPr>
            <a:r>
              <a:rPr lang="de-DE" altLang="de-DE" sz="1800" dirty="0">
                <a:solidFill>
                  <a:schemeClr val="bg1"/>
                </a:solidFill>
              </a:rPr>
              <a:t>nach Francesco </a:t>
            </a:r>
            <a:r>
              <a:rPr lang="de-DE" altLang="de-DE" sz="1800" dirty="0" err="1">
                <a:solidFill>
                  <a:schemeClr val="bg1"/>
                </a:solidFill>
              </a:rPr>
              <a:t>Vanni</a:t>
            </a:r>
            <a:r>
              <a:rPr lang="de-DE" altLang="de-DE" sz="1800" dirty="0">
                <a:solidFill>
                  <a:schemeClr val="bg1"/>
                </a:solidFill>
              </a:rPr>
              <a:t>, 1595</a:t>
            </a:r>
          </a:p>
        </p:txBody>
      </p:sp>
    </p:spTree>
    <p:extLst>
      <p:ext uri="{BB962C8B-B14F-4D97-AF65-F5344CB8AC3E}">
        <p14:creationId xmlns:p14="http://schemas.microsoft.com/office/powerpoint/2010/main" val="19904709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1090"/>
            <a:ext cx="9144000" cy="5855820"/>
          </a:xfrm>
          <a:prstGeom prst="rect">
            <a:avLst/>
          </a:prstGeom>
        </p:spPr>
      </p:pic>
    </p:spTree>
    <p:extLst>
      <p:ext uri="{BB962C8B-B14F-4D97-AF65-F5344CB8AC3E}">
        <p14:creationId xmlns:p14="http://schemas.microsoft.com/office/powerpoint/2010/main" val="2947907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640px-Da_Vinci_Vitruve_Luc_Viato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3" y="850618"/>
            <a:ext cx="3966731" cy="538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1187624" y="188641"/>
            <a:ext cx="6768752"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3200" b="1" dirty="0">
                <a:solidFill>
                  <a:schemeClr val="bg1"/>
                </a:solidFill>
                <a:latin typeface="Arial" panose="020B0604020202020204" pitchFamily="34" charset="0"/>
                <a:cs typeface="Arial" panose="020B0604020202020204" pitchFamily="34" charset="0"/>
              </a:rPr>
              <a:t>Modul-Proportionssystem</a:t>
            </a:r>
          </a:p>
        </p:txBody>
      </p:sp>
      <p:sp>
        <p:nvSpPr>
          <p:cNvPr id="4" name="Textfeld 3"/>
          <p:cNvSpPr txBox="1"/>
          <p:nvPr/>
        </p:nvSpPr>
        <p:spPr>
          <a:xfrm>
            <a:off x="179512" y="6300776"/>
            <a:ext cx="4104456" cy="369332"/>
          </a:xfrm>
          <a:prstGeom prst="rect">
            <a:avLst/>
          </a:prstGeom>
          <a:noFill/>
        </p:spPr>
        <p:txBody>
          <a:bodyPr wrap="square" rtlCol="0">
            <a:spAutoFit/>
          </a:bodyPr>
          <a:lstStyle/>
          <a:p>
            <a:r>
              <a:rPr lang="de-DE" dirty="0"/>
              <a:t>  </a:t>
            </a:r>
            <a:r>
              <a:rPr lang="de-DE" dirty="0">
                <a:solidFill>
                  <a:schemeClr val="bg1"/>
                </a:solidFill>
              </a:rPr>
              <a:t>Leonardo da Vinci nach </a:t>
            </a:r>
            <a:r>
              <a:rPr lang="de-DE" dirty="0" err="1">
                <a:solidFill>
                  <a:schemeClr val="bg1"/>
                </a:solidFill>
              </a:rPr>
              <a:t>Vitruv</a:t>
            </a:r>
            <a:r>
              <a:rPr lang="de-DE" dirty="0">
                <a:solidFill>
                  <a:schemeClr val="bg1"/>
                </a:solidFill>
              </a:rPr>
              <a:t>,  ca.1490</a:t>
            </a:r>
          </a:p>
        </p:txBody>
      </p:sp>
      <p:sp>
        <p:nvSpPr>
          <p:cNvPr id="9" name="Textfeld 8"/>
          <p:cNvSpPr txBox="1"/>
          <p:nvPr/>
        </p:nvSpPr>
        <p:spPr>
          <a:xfrm>
            <a:off x="4283968" y="1052736"/>
            <a:ext cx="4680520" cy="923330"/>
          </a:xfrm>
          <a:prstGeom prst="rect">
            <a:avLst/>
          </a:prstGeom>
          <a:noFill/>
        </p:spPr>
        <p:txBody>
          <a:bodyPr wrap="square" rtlCol="0">
            <a:spAutoFit/>
          </a:bodyPr>
          <a:lstStyle/>
          <a:p>
            <a:r>
              <a:rPr lang="de-DE" dirty="0">
                <a:solidFill>
                  <a:schemeClr val="bg1"/>
                </a:solidFill>
              </a:rPr>
              <a:t>Klassisches Gestaltungs- und Formenrepertoire nach </a:t>
            </a:r>
            <a:r>
              <a:rPr lang="de-DE" dirty="0" err="1">
                <a:solidFill>
                  <a:schemeClr val="bg1"/>
                </a:solidFill>
              </a:rPr>
              <a:t>Vitruv</a:t>
            </a:r>
            <a:r>
              <a:rPr lang="de-DE" dirty="0">
                <a:solidFill>
                  <a:schemeClr val="bg1"/>
                </a:solidFill>
              </a:rPr>
              <a:t> „de </a:t>
            </a:r>
            <a:r>
              <a:rPr lang="de-DE" dirty="0" err="1">
                <a:solidFill>
                  <a:schemeClr val="bg1"/>
                </a:solidFill>
              </a:rPr>
              <a:t>architectura</a:t>
            </a:r>
            <a:r>
              <a:rPr lang="de-DE" dirty="0">
                <a:solidFill>
                  <a:schemeClr val="bg1"/>
                </a:solidFill>
              </a:rPr>
              <a:t>“ (32 v.Chr.) und Alberti „de </a:t>
            </a:r>
            <a:r>
              <a:rPr lang="de-DE" dirty="0" err="1">
                <a:solidFill>
                  <a:schemeClr val="bg1"/>
                </a:solidFill>
              </a:rPr>
              <a:t>rae</a:t>
            </a:r>
            <a:r>
              <a:rPr lang="de-DE" dirty="0">
                <a:solidFill>
                  <a:schemeClr val="bg1"/>
                </a:solidFill>
              </a:rPr>
              <a:t> </a:t>
            </a:r>
            <a:r>
              <a:rPr lang="de-DE" dirty="0" err="1">
                <a:solidFill>
                  <a:schemeClr val="bg1"/>
                </a:solidFill>
              </a:rPr>
              <a:t>aedificatoria</a:t>
            </a:r>
            <a:r>
              <a:rPr lang="de-DE" dirty="0">
                <a:solidFill>
                  <a:schemeClr val="bg1"/>
                </a:solidFill>
              </a:rPr>
              <a:t>“ (1458)</a:t>
            </a:r>
          </a:p>
        </p:txBody>
      </p:sp>
      <p:sp>
        <p:nvSpPr>
          <p:cNvPr id="11" name="Textfeld 10"/>
          <p:cNvSpPr txBox="1"/>
          <p:nvPr/>
        </p:nvSpPr>
        <p:spPr>
          <a:xfrm>
            <a:off x="4283968" y="4797152"/>
            <a:ext cx="5088385" cy="1200329"/>
          </a:xfrm>
          <a:prstGeom prst="rect">
            <a:avLst/>
          </a:prstGeom>
          <a:noFill/>
        </p:spPr>
        <p:txBody>
          <a:bodyPr wrap="square" rtlCol="0">
            <a:spAutoFit/>
          </a:bodyPr>
          <a:lstStyle/>
          <a:p>
            <a:r>
              <a:rPr lang="de-DE" b="1" dirty="0">
                <a:solidFill>
                  <a:schemeClr val="bg1"/>
                </a:solidFill>
              </a:rPr>
              <a:t>Vitruvianischer Mensch: </a:t>
            </a:r>
            <a:r>
              <a:rPr lang="de-DE" dirty="0">
                <a:solidFill>
                  <a:schemeClr val="bg1"/>
                </a:solidFill>
              </a:rPr>
              <a:t>das Verhältnis einer</a:t>
            </a:r>
          </a:p>
          <a:p>
            <a:r>
              <a:rPr lang="de-DE" dirty="0">
                <a:solidFill>
                  <a:schemeClr val="bg1"/>
                </a:solidFill>
              </a:rPr>
              <a:t>Seite des den Menschen umgebenden Quadrates</a:t>
            </a:r>
          </a:p>
          <a:p>
            <a:r>
              <a:rPr lang="de-DE" dirty="0">
                <a:solidFill>
                  <a:schemeClr val="bg1"/>
                </a:solidFill>
              </a:rPr>
              <a:t>zum ihn umgebenden Radius entspricht dem</a:t>
            </a:r>
          </a:p>
          <a:p>
            <a:r>
              <a:rPr lang="de-DE" dirty="0">
                <a:solidFill>
                  <a:schemeClr val="bg1"/>
                </a:solidFill>
              </a:rPr>
              <a:t>Goldenen Schnitt</a:t>
            </a:r>
          </a:p>
        </p:txBody>
      </p:sp>
    </p:spTree>
    <p:extLst>
      <p:ext uri="{BB962C8B-B14F-4D97-AF65-F5344CB8AC3E}">
        <p14:creationId xmlns:p14="http://schemas.microsoft.com/office/powerpoint/2010/main" val="37837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52936"/>
            <a:ext cx="5059497" cy="3378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828" y="404664"/>
            <a:ext cx="4384172" cy="3747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79512" y="476672"/>
            <a:ext cx="4605495" cy="1569660"/>
          </a:xfrm>
          <a:prstGeom prst="rect">
            <a:avLst/>
          </a:prstGeom>
          <a:noFill/>
        </p:spPr>
        <p:txBody>
          <a:bodyPr wrap="square" rtlCol="0">
            <a:spAutoFit/>
          </a:bodyPr>
          <a:lstStyle/>
          <a:p>
            <a:r>
              <a:rPr lang="de-DE" sz="2400" b="1" dirty="0">
                <a:solidFill>
                  <a:schemeClr val="bg1"/>
                </a:solidFill>
              </a:rPr>
              <a:t>Campo di Siena  </a:t>
            </a:r>
          </a:p>
          <a:p>
            <a:r>
              <a:rPr lang="de-DE" dirty="0">
                <a:solidFill>
                  <a:schemeClr val="bg1"/>
                </a:solidFill>
              </a:rPr>
              <a:t>Grundfläche 150 x 100 m wie 3:2</a:t>
            </a:r>
          </a:p>
          <a:p>
            <a:r>
              <a:rPr lang="de-DE" dirty="0">
                <a:solidFill>
                  <a:schemeClr val="bg1"/>
                </a:solidFill>
              </a:rPr>
              <a:t>Gebäudehöhe 25 m zur breiten Seite  = 1:6</a:t>
            </a:r>
          </a:p>
          <a:p>
            <a:r>
              <a:rPr lang="de-DE" dirty="0">
                <a:solidFill>
                  <a:schemeClr val="bg1"/>
                </a:solidFill>
              </a:rPr>
              <a:t>Palazzo Publico 35 m zur Platzbreite    = 1:3</a:t>
            </a:r>
          </a:p>
          <a:p>
            <a:endParaRPr lang="de-DE" dirty="0">
              <a:solidFill>
                <a:schemeClr val="bg1"/>
              </a:solidFill>
            </a:endParaRPr>
          </a:p>
        </p:txBody>
      </p:sp>
      <p:sp>
        <p:nvSpPr>
          <p:cNvPr id="3" name="Textfeld 2"/>
          <p:cNvSpPr txBox="1"/>
          <p:nvPr/>
        </p:nvSpPr>
        <p:spPr>
          <a:xfrm>
            <a:off x="5148065" y="4581128"/>
            <a:ext cx="3995936" cy="1477328"/>
          </a:xfrm>
          <a:prstGeom prst="rect">
            <a:avLst/>
          </a:prstGeom>
          <a:noFill/>
          <a:ln>
            <a:noFill/>
          </a:ln>
        </p:spPr>
        <p:txBody>
          <a:bodyPr wrap="square" rtlCol="0">
            <a:spAutoFit/>
          </a:bodyPr>
          <a:lstStyle/>
          <a:p>
            <a:r>
              <a:rPr lang="de-DE" dirty="0">
                <a:solidFill>
                  <a:schemeClr val="bg1"/>
                </a:solidFill>
              </a:rPr>
              <a:t>„Die Breite soll so bestimmt werden,</a:t>
            </a:r>
          </a:p>
          <a:p>
            <a:r>
              <a:rPr lang="de-DE" dirty="0">
                <a:solidFill>
                  <a:schemeClr val="bg1"/>
                </a:solidFill>
              </a:rPr>
              <a:t>dass, wenn man die Länge in drei Teile</a:t>
            </a:r>
          </a:p>
          <a:p>
            <a:r>
              <a:rPr lang="de-DE" dirty="0">
                <a:solidFill>
                  <a:schemeClr val="bg1"/>
                </a:solidFill>
              </a:rPr>
              <a:t>geteilt hat, zwei von ihnen der Breite </a:t>
            </a:r>
          </a:p>
          <a:p>
            <a:r>
              <a:rPr lang="de-DE" dirty="0">
                <a:solidFill>
                  <a:schemeClr val="bg1"/>
                </a:solidFill>
              </a:rPr>
              <a:t>gegeben werden….“</a:t>
            </a:r>
          </a:p>
          <a:p>
            <a:r>
              <a:rPr lang="de-DE" dirty="0" err="1">
                <a:solidFill>
                  <a:schemeClr val="bg1"/>
                </a:solidFill>
              </a:rPr>
              <a:t>Vitruv</a:t>
            </a:r>
            <a:r>
              <a:rPr lang="de-DE" dirty="0">
                <a:solidFill>
                  <a:schemeClr val="bg1"/>
                </a:solidFill>
              </a:rPr>
              <a:t>, de </a:t>
            </a:r>
            <a:r>
              <a:rPr lang="de-DE" dirty="0" err="1">
                <a:solidFill>
                  <a:schemeClr val="bg1"/>
                </a:solidFill>
              </a:rPr>
              <a:t>architectura</a:t>
            </a:r>
            <a:endParaRPr lang="de-DE" dirty="0">
              <a:solidFill>
                <a:schemeClr val="bg1"/>
              </a:solidFill>
            </a:endParaRPr>
          </a:p>
        </p:txBody>
      </p:sp>
      <p:sp>
        <p:nvSpPr>
          <p:cNvPr id="4" name="Textfeld 3"/>
          <p:cNvSpPr txBox="1"/>
          <p:nvPr/>
        </p:nvSpPr>
        <p:spPr>
          <a:xfrm>
            <a:off x="5148064" y="4437112"/>
            <a:ext cx="3635098" cy="1754326"/>
          </a:xfrm>
          <a:prstGeom prst="rect">
            <a:avLst/>
          </a:prstGeom>
          <a:noFill/>
        </p:spPr>
        <p:txBody>
          <a:bodyPr wrap="none" rtlCol="0">
            <a:spAutoFit/>
          </a:bodyPr>
          <a:lstStyle/>
          <a:p>
            <a:r>
              <a:rPr lang="de-DE" dirty="0"/>
              <a:t>Die Höhe der den Platz umgebenden</a:t>
            </a:r>
          </a:p>
          <a:p>
            <a:r>
              <a:rPr lang="de-DE" dirty="0"/>
              <a:t>Gebäude soll zwischen einem Drittel</a:t>
            </a:r>
          </a:p>
          <a:p>
            <a:r>
              <a:rPr lang="de-DE" dirty="0"/>
              <a:t>und einem Sechstel der Breite des</a:t>
            </a:r>
          </a:p>
          <a:p>
            <a:r>
              <a:rPr lang="de-DE" dirty="0"/>
              <a:t> Platzes betragen…</a:t>
            </a:r>
          </a:p>
          <a:p>
            <a:r>
              <a:rPr lang="de-DE" dirty="0"/>
              <a:t>Alberti, de </a:t>
            </a:r>
            <a:r>
              <a:rPr lang="de-DE" dirty="0" err="1"/>
              <a:t>rae</a:t>
            </a:r>
            <a:r>
              <a:rPr lang="de-DE" dirty="0"/>
              <a:t> </a:t>
            </a:r>
            <a:r>
              <a:rPr lang="de-DE" dirty="0" err="1"/>
              <a:t>aedificatoria</a:t>
            </a:r>
            <a:endParaRPr lang="de-DE" dirty="0"/>
          </a:p>
          <a:p>
            <a:endParaRPr lang="de-DE" dirty="0"/>
          </a:p>
        </p:txBody>
      </p:sp>
    </p:spTree>
    <p:extLst>
      <p:ext uri="{BB962C8B-B14F-4D97-AF65-F5344CB8AC3E}">
        <p14:creationId xmlns:p14="http://schemas.microsoft.com/office/powerpoint/2010/main" val="57706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75664" y="1196751"/>
            <a:ext cx="7582087" cy="2554545"/>
          </a:xfrm>
          <a:prstGeom prst="rect">
            <a:avLst/>
          </a:prstGeom>
          <a:noFill/>
        </p:spPr>
        <p:txBody>
          <a:bodyPr wrap="square" rtlCol="0">
            <a:spAutoFit/>
          </a:bodyPr>
          <a:lstStyle/>
          <a:p>
            <a:r>
              <a:rPr lang="de-DE" sz="3200" b="1" dirty="0">
                <a:solidFill>
                  <a:schemeClr val="bg1"/>
                </a:solidFill>
                <a:latin typeface="Arial" panose="020B0604020202020204" pitchFamily="34" charset="0"/>
                <a:cs typeface="Arial" panose="020B0604020202020204" pitchFamily="34" charset="0"/>
              </a:rPr>
              <a:t>Städte müssen so entworfen werden, dass nicht nur Plan und Ordnung, </a:t>
            </a:r>
          </a:p>
          <a:p>
            <a:r>
              <a:rPr lang="de-DE" sz="3200" b="1" dirty="0">
                <a:solidFill>
                  <a:schemeClr val="bg1"/>
                </a:solidFill>
                <a:latin typeface="Arial" panose="020B0604020202020204" pitchFamily="34" charset="0"/>
                <a:cs typeface="Arial" panose="020B0604020202020204" pitchFamily="34" charset="0"/>
              </a:rPr>
              <a:t>sondern auch ein glückliches Leben der Bewohner gewährleistet ist.</a:t>
            </a:r>
          </a:p>
          <a:p>
            <a:r>
              <a:rPr lang="de-DE" sz="3200" b="1" i="1" dirty="0">
                <a:solidFill>
                  <a:schemeClr val="bg1"/>
                </a:solidFill>
                <a:latin typeface="Arial" panose="020B0604020202020204" pitchFamily="34" charset="0"/>
                <a:cs typeface="Arial" panose="020B0604020202020204" pitchFamily="34" charset="0"/>
              </a:rPr>
              <a:t>(Aristoteles)</a:t>
            </a:r>
          </a:p>
        </p:txBody>
      </p:sp>
    </p:spTree>
    <p:extLst>
      <p:ext uri="{BB962C8B-B14F-4D97-AF65-F5344CB8AC3E}">
        <p14:creationId xmlns:p14="http://schemas.microsoft.com/office/powerpoint/2010/main" val="117985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496" y="274638"/>
            <a:ext cx="8651304" cy="1143000"/>
          </a:xfrm>
        </p:spPr>
        <p:txBody>
          <a:bodyPr>
            <a:normAutofit/>
          </a:bodyPr>
          <a:lstStyle/>
          <a:p>
            <a:r>
              <a:rPr lang="de-DE" sz="3200" b="1" dirty="0">
                <a:solidFill>
                  <a:schemeClr val="bg1"/>
                </a:solidFill>
                <a:latin typeface="Arial" panose="020B0604020202020204" pitchFamily="34" charset="0"/>
                <a:cs typeface="Arial" panose="020B0604020202020204" pitchFamily="34" charset="0"/>
              </a:rPr>
              <a:t>Öffentliche Räume: Beispiele</a:t>
            </a:r>
          </a:p>
        </p:txBody>
      </p:sp>
      <p:sp>
        <p:nvSpPr>
          <p:cNvPr id="3" name="Inhaltsplatzhalter 2"/>
          <p:cNvSpPr>
            <a:spLocks noGrp="1"/>
          </p:cNvSpPr>
          <p:nvPr>
            <p:ph idx="1"/>
          </p:nvPr>
        </p:nvSpPr>
        <p:spPr>
          <a:xfrm>
            <a:off x="467544" y="1628800"/>
            <a:ext cx="8229600" cy="4525963"/>
          </a:xfrm>
        </p:spPr>
        <p:txBody>
          <a:bodyPr>
            <a:normAutofit/>
          </a:bodyPr>
          <a:lstStyle/>
          <a:p>
            <a:r>
              <a:rPr lang="de-DE" sz="3000" dirty="0">
                <a:solidFill>
                  <a:schemeClr val="bg1"/>
                </a:solidFill>
                <a:latin typeface="Arial" panose="020B0604020202020204" pitchFamily="34" charset="0"/>
                <a:cs typeface="Arial" panose="020B0604020202020204" pitchFamily="34" charset="0"/>
              </a:rPr>
              <a:t>Verkehrsplatz			</a:t>
            </a:r>
            <a:r>
              <a:rPr lang="de-DE" sz="3000" dirty="0" err="1">
                <a:solidFill>
                  <a:schemeClr val="bg1"/>
                </a:solidFill>
                <a:latin typeface="Arial" panose="020B0604020202020204" pitchFamily="34" charset="0"/>
                <a:cs typeface="Arial" panose="020B0604020202020204" pitchFamily="34" charset="0"/>
              </a:rPr>
              <a:t>Aegidientorplatz</a:t>
            </a:r>
            <a:endParaRPr lang="de-DE" sz="3000" dirty="0">
              <a:solidFill>
                <a:schemeClr val="bg1"/>
              </a:solidFill>
              <a:latin typeface="Arial" panose="020B0604020202020204" pitchFamily="34" charset="0"/>
              <a:cs typeface="Arial" panose="020B0604020202020204" pitchFamily="34" charset="0"/>
            </a:endParaRPr>
          </a:p>
          <a:p>
            <a:r>
              <a:rPr lang="de-DE" sz="3000" dirty="0">
                <a:solidFill>
                  <a:schemeClr val="bg1"/>
                </a:solidFill>
                <a:latin typeface="Arial" panose="020B0604020202020204" pitchFamily="34" charset="0"/>
                <a:cs typeface="Arial" panose="020B0604020202020204" pitchFamily="34" charset="0"/>
              </a:rPr>
              <a:t>Marktplatz			Am Markte</a:t>
            </a:r>
          </a:p>
          <a:p>
            <a:r>
              <a:rPr lang="de-DE" sz="3000" dirty="0">
                <a:solidFill>
                  <a:schemeClr val="bg1"/>
                </a:solidFill>
                <a:latin typeface="Arial" panose="020B0604020202020204" pitchFamily="34" charset="0"/>
                <a:cs typeface="Arial" panose="020B0604020202020204" pitchFamily="34" charset="0"/>
              </a:rPr>
              <a:t>Repräsentationsplatz	</a:t>
            </a:r>
            <a:r>
              <a:rPr lang="de-DE" sz="3000" dirty="0" err="1">
                <a:solidFill>
                  <a:schemeClr val="bg1"/>
                </a:solidFill>
                <a:latin typeface="Arial" panose="020B0604020202020204" pitchFamily="34" charset="0"/>
                <a:cs typeface="Arial" panose="020B0604020202020204" pitchFamily="34" charset="0"/>
              </a:rPr>
              <a:t>Trammplatz</a:t>
            </a:r>
            <a:endParaRPr lang="de-DE" sz="3000" dirty="0">
              <a:solidFill>
                <a:schemeClr val="bg1"/>
              </a:solidFill>
              <a:latin typeface="Arial" panose="020B0604020202020204" pitchFamily="34" charset="0"/>
              <a:cs typeface="Arial" panose="020B0604020202020204" pitchFamily="34" charset="0"/>
            </a:endParaRPr>
          </a:p>
          <a:p>
            <a:r>
              <a:rPr lang="de-DE" sz="3000" dirty="0">
                <a:solidFill>
                  <a:schemeClr val="bg1"/>
                </a:solidFill>
                <a:latin typeface="Arial" panose="020B0604020202020204" pitchFamily="34" charset="0"/>
                <a:cs typeface="Arial" panose="020B0604020202020204" pitchFamily="34" charset="0"/>
              </a:rPr>
              <a:t>Ort der Begegnung		</a:t>
            </a:r>
            <a:r>
              <a:rPr lang="de-DE" sz="3000" dirty="0" err="1">
                <a:solidFill>
                  <a:schemeClr val="bg1"/>
                </a:solidFill>
                <a:latin typeface="Arial" panose="020B0604020202020204" pitchFamily="34" charset="0"/>
                <a:cs typeface="Arial" panose="020B0604020202020204" pitchFamily="34" charset="0"/>
              </a:rPr>
              <a:t>Kröpke</a:t>
            </a:r>
            <a:endParaRPr lang="de-DE" sz="3000" dirty="0">
              <a:solidFill>
                <a:schemeClr val="bg1"/>
              </a:solidFill>
              <a:latin typeface="Arial" panose="020B0604020202020204" pitchFamily="34" charset="0"/>
              <a:cs typeface="Arial" panose="020B0604020202020204" pitchFamily="34" charset="0"/>
            </a:endParaRPr>
          </a:p>
          <a:p>
            <a:r>
              <a:rPr lang="de-DE" sz="3000" dirty="0">
                <a:solidFill>
                  <a:schemeClr val="bg1"/>
                </a:solidFill>
                <a:latin typeface="Arial" panose="020B0604020202020204" pitchFamily="34" charset="0"/>
                <a:cs typeface="Arial" panose="020B0604020202020204" pitchFamily="34" charset="0"/>
              </a:rPr>
              <a:t>Erholungsort			Ballhofplatz</a:t>
            </a:r>
          </a:p>
          <a:p>
            <a:r>
              <a:rPr lang="de-DE" sz="3000" dirty="0">
                <a:solidFill>
                  <a:schemeClr val="bg1"/>
                </a:solidFill>
                <a:latin typeface="Arial" panose="020B0604020202020204" pitchFamily="34" charset="0"/>
                <a:cs typeface="Arial" panose="020B0604020202020204" pitchFamily="34" charset="0"/>
              </a:rPr>
              <a:t>Park				</a:t>
            </a:r>
            <a:r>
              <a:rPr lang="de-DE" sz="3000" dirty="0" err="1">
                <a:solidFill>
                  <a:schemeClr val="bg1"/>
                </a:solidFill>
                <a:latin typeface="Arial" panose="020B0604020202020204" pitchFamily="34" charset="0"/>
                <a:cs typeface="Arial" panose="020B0604020202020204" pitchFamily="34" charset="0"/>
              </a:rPr>
              <a:t>Maschpark</a:t>
            </a:r>
            <a:r>
              <a:rPr lang="de-DE" sz="3000" dirty="0">
                <a:solidFill>
                  <a:schemeClr val="bg1"/>
                </a:solidFill>
                <a:latin typeface="Arial" panose="020B0604020202020204" pitchFamily="34" charset="0"/>
                <a:cs typeface="Arial" panose="020B0604020202020204" pitchFamily="34" charset="0"/>
              </a:rPr>
              <a:t>	</a:t>
            </a:r>
          </a:p>
          <a:p>
            <a:pPr marL="0" indent="0">
              <a:buNone/>
            </a:pPr>
            <a:endParaRPr lang="de-DE" sz="3000" dirty="0">
              <a:solidFill>
                <a:schemeClr val="bg1"/>
              </a:solidFill>
              <a:latin typeface="Arial" panose="020B0604020202020204" pitchFamily="34" charset="0"/>
              <a:cs typeface="Arial" panose="020B0604020202020204" pitchFamily="34" charset="0"/>
            </a:endParaRPr>
          </a:p>
          <a:p>
            <a:pPr marL="0" indent="0">
              <a:buNone/>
            </a:pPr>
            <a:r>
              <a:rPr lang="de-DE" dirty="0"/>
              <a:t>			</a:t>
            </a:r>
          </a:p>
        </p:txBody>
      </p:sp>
    </p:spTree>
    <p:extLst>
      <p:ext uri="{BB962C8B-B14F-4D97-AF65-F5344CB8AC3E}">
        <p14:creationId xmlns:p14="http://schemas.microsoft.com/office/powerpoint/2010/main" val="1038050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a:latin typeface="Arial" panose="020B0604020202020204" pitchFamily="34" charset="0"/>
                <a:cs typeface="Arial" panose="020B0604020202020204" pitchFamily="34" charset="0"/>
              </a:rPr>
              <a:t>Plätze und öffentlicher Raum</a:t>
            </a:r>
          </a:p>
        </p:txBody>
      </p:sp>
      <p:sp>
        <p:nvSpPr>
          <p:cNvPr id="3" name="Inhaltsplatzhalter 2"/>
          <p:cNvSpPr>
            <a:spLocks noGrp="1"/>
          </p:cNvSpPr>
          <p:nvPr>
            <p:ph idx="1"/>
          </p:nvPr>
        </p:nvSpPr>
        <p:spPr>
          <a:xfrm>
            <a:off x="323528" y="1268760"/>
            <a:ext cx="8301608" cy="4886003"/>
          </a:xfrm>
        </p:spPr>
        <p:txBody>
          <a:bodyPr>
            <a:normAutofit fontScale="92500" lnSpcReduction="20000"/>
          </a:bodyPr>
          <a:lstStyle/>
          <a:p>
            <a:r>
              <a:rPr lang="de-DE" sz="2400" b="1" dirty="0">
                <a:latin typeface="Arial" panose="020B0604020202020204" pitchFamily="34" charset="0"/>
                <a:cs typeface="Arial" panose="020B0604020202020204" pitchFamily="34" charset="0"/>
              </a:rPr>
              <a:t>Dienstag, 02. Mai </a:t>
            </a:r>
            <a:r>
              <a:rPr lang="de-DE" sz="2400" dirty="0">
                <a:latin typeface="Arial" panose="020B0604020202020204" pitchFamily="34" charset="0"/>
                <a:cs typeface="Arial" panose="020B0604020202020204" pitchFamily="34" charset="0"/>
              </a:rPr>
              <a:t>(10:00 – 12:00)</a:t>
            </a:r>
          </a:p>
          <a:p>
            <a:pPr lvl="1"/>
            <a:r>
              <a:rPr lang="de-DE" sz="2000" dirty="0">
                <a:latin typeface="Arial" panose="020B0604020202020204" pitchFamily="34" charset="0"/>
                <a:cs typeface="Arial" panose="020B0604020202020204" pitchFamily="34" charset="0"/>
              </a:rPr>
              <a:t>Öffentlicher Raum – wovon reden wir?</a:t>
            </a:r>
          </a:p>
          <a:p>
            <a:pPr lvl="1"/>
            <a:r>
              <a:rPr lang="de-DE" sz="2000" dirty="0">
                <a:latin typeface="Arial" panose="020B0604020202020204" pitchFamily="34" charset="0"/>
                <a:cs typeface="Arial" panose="020B0604020202020204" pitchFamily="34" charset="0"/>
              </a:rPr>
              <a:t>Diskussion zwischen Entwertung und Renaissance</a:t>
            </a:r>
          </a:p>
          <a:p>
            <a:pPr lvl="1"/>
            <a:r>
              <a:rPr lang="de-DE" sz="2000" dirty="0">
                <a:latin typeface="Arial" panose="020B0604020202020204" pitchFamily="34" charset="0"/>
                <a:cs typeface="Arial" panose="020B0604020202020204" pitchFamily="34" charset="0"/>
              </a:rPr>
              <a:t>Traum vom Ideal des europäischen Platzes</a:t>
            </a:r>
          </a:p>
          <a:p>
            <a:pPr lvl="1"/>
            <a:r>
              <a:rPr lang="de-DE" sz="2000" dirty="0">
                <a:latin typeface="Arial" panose="020B0604020202020204" pitchFamily="34" charset="0"/>
                <a:cs typeface="Arial" panose="020B0604020202020204" pitchFamily="34" charset="0"/>
              </a:rPr>
              <a:t>Funktionelle Vielfalt und Wandel </a:t>
            </a:r>
          </a:p>
          <a:p>
            <a:pPr lvl="1"/>
            <a:endParaRPr lang="de-DE" sz="2000"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Dienstag, 09. Mai </a:t>
            </a:r>
            <a:r>
              <a:rPr lang="de-DE" sz="2400" dirty="0">
                <a:latin typeface="Arial" panose="020B0604020202020204" pitchFamily="34" charset="0"/>
                <a:cs typeface="Arial" panose="020B0604020202020204" pitchFamily="34" charset="0"/>
              </a:rPr>
              <a:t>(10:00 – 12:00)</a:t>
            </a:r>
          </a:p>
          <a:p>
            <a:pPr lvl="1"/>
            <a:r>
              <a:rPr lang="de-DE" sz="2000" dirty="0">
                <a:latin typeface="Arial" panose="020B0604020202020204" pitchFamily="34" charset="0"/>
                <a:cs typeface="Arial" panose="020B0604020202020204" pitchFamily="34" charset="0"/>
              </a:rPr>
              <a:t>Qualitäten, Gestaltungsprinzipien und Konzepte</a:t>
            </a:r>
          </a:p>
          <a:p>
            <a:pPr lvl="1"/>
            <a:r>
              <a:rPr lang="de-DE" sz="2000" dirty="0">
                <a:latin typeface="Arial" panose="020B0604020202020204" pitchFamily="34" charset="0"/>
                <a:cs typeface="Arial" panose="020B0604020202020204" pitchFamily="34" charset="0"/>
              </a:rPr>
              <a:t>Zentrale Plätze in Hannover und Bürgerbeteiligung</a:t>
            </a:r>
          </a:p>
          <a:p>
            <a:pPr marL="457200" lvl="1" indent="0">
              <a:buNone/>
            </a:pPr>
            <a:endParaRPr lang="de-DE" sz="2000"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Dienstag, 16. Mai</a:t>
            </a:r>
          </a:p>
          <a:p>
            <a:pPr lvl="1"/>
            <a:r>
              <a:rPr lang="de-DE" sz="2000" dirty="0">
                <a:latin typeface="Arial" panose="020B0604020202020204" pitchFamily="34" charset="0"/>
                <a:cs typeface="Arial" panose="020B0604020202020204" pitchFamily="34" charset="0"/>
              </a:rPr>
              <a:t>1. Stadtrundgang 10:00 – 12:00 Uhr Treffpunkt: Ballhofplatz</a:t>
            </a:r>
          </a:p>
          <a:p>
            <a:pPr lvl="1"/>
            <a:r>
              <a:rPr lang="de-DE" sz="2000" dirty="0">
                <a:latin typeface="Arial" panose="020B0604020202020204" pitchFamily="34" charset="0"/>
                <a:cs typeface="Arial" panose="020B0604020202020204" pitchFamily="34" charset="0"/>
              </a:rPr>
              <a:t>2. Stadtrundgang 13:00 – 15:00 Uhr Treffpunkt: Ballhofplatz</a:t>
            </a:r>
          </a:p>
          <a:p>
            <a:pPr marL="457200" lvl="1" indent="0">
              <a:buNone/>
            </a:pPr>
            <a:endParaRPr lang="de-DE" sz="2000" dirty="0">
              <a:latin typeface="Arial" panose="020B0604020202020204" pitchFamily="34" charset="0"/>
              <a:cs typeface="Arial" panose="020B0604020202020204" pitchFamily="34" charset="0"/>
            </a:endParaRPr>
          </a:p>
          <a:p>
            <a:r>
              <a:rPr lang="de-DE" sz="2400" b="1" dirty="0">
                <a:latin typeface="Arial" panose="020B0604020202020204" pitchFamily="34" charset="0"/>
                <a:cs typeface="Arial" panose="020B0604020202020204" pitchFamily="34" charset="0"/>
              </a:rPr>
              <a:t>Dienstag, 23. Mai </a:t>
            </a:r>
            <a:r>
              <a:rPr lang="de-DE" sz="2400" dirty="0">
                <a:latin typeface="Arial" panose="020B0604020202020204" pitchFamily="34" charset="0"/>
                <a:cs typeface="Arial" panose="020B0604020202020204" pitchFamily="34" charset="0"/>
              </a:rPr>
              <a:t>(10:00 – 12:00)</a:t>
            </a:r>
          </a:p>
          <a:p>
            <a:pPr lvl="1"/>
            <a:r>
              <a:rPr lang="de-DE" sz="2000" dirty="0">
                <a:latin typeface="Arial" panose="020B0604020202020204" pitchFamily="34" charset="0"/>
                <a:cs typeface="Arial" panose="020B0604020202020204" pitchFamily="34" charset="0"/>
              </a:rPr>
              <a:t>Zusammenfassung und Diskussion</a:t>
            </a:r>
          </a:p>
          <a:p>
            <a:pPr lvl="1"/>
            <a:endParaRPr lang="de-DE" sz="2000" dirty="0">
              <a:latin typeface="Arial" panose="020B0604020202020204" pitchFamily="34" charset="0"/>
              <a:cs typeface="Arial" panose="020B0604020202020204" pitchFamily="34" charset="0"/>
            </a:endParaRPr>
          </a:p>
          <a:p>
            <a:pPr lvl="1"/>
            <a:endParaRPr lang="de-DE" sz="2000" dirty="0">
              <a:latin typeface="Arial" panose="020B0604020202020204" pitchFamily="34" charset="0"/>
              <a:cs typeface="Arial" panose="020B0604020202020204" pitchFamily="34" charset="0"/>
            </a:endParaRPr>
          </a:p>
          <a:p>
            <a:pPr marL="0" lvl="1" indent="0">
              <a:buNone/>
            </a:pPr>
            <a:endParaRPr lang="de-DE" sz="2400" dirty="0">
              <a:latin typeface="Arial" panose="020B0604020202020204" pitchFamily="34" charset="0"/>
              <a:cs typeface="Arial" panose="020B0604020202020204" pitchFamily="34" charset="0"/>
            </a:endParaRPr>
          </a:p>
          <a:p>
            <a:endParaRPr lang="de-DE" sz="2400" dirty="0">
              <a:latin typeface="Arial" panose="020B0604020202020204" pitchFamily="34" charset="0"/>
              <a:cs typeface="Arial" panose="020B0604020202020204" pitchFamily="34" charset="0"/>
            </a:endParaRPr>
          </a:p>
        </p:txBody>
      </p:sp>
      <p:sp>
        <p:nvSpPr>
          <p:cNvPr id="4" name="Textfeld 3"/>
          <p:cNvSpPr txBox="1"/>
          <p:nvPr/>
        </p:nvSpPr>
        <p:spPr>
          <a:xfrm>
            <a:off x="467544" y="6453336"/>
            <a:ext cx="7953972" cy="369332"/>
          </a:xfrm>
          <a:prstGeom prst="rect">
            <a:avLst/>
          </a:prstGeom>
          <a:noFill/>
        </p:spPr>
        <p:txBody>
          <a:bodyPr wrap="none" rtlCol="0">
            <a:spAutoFit/>
          </a:bodyPr>
          <a:lstStyle/>
          <a:p>
            <a:r>
              <a:rPr lang="de-DE" dirty="0"/>
              <a:t>    </a:t>
            </a:r>
            <a:r>
              <a:rPr lang="de-DE" dirty="0">
                <a:solidFill>
                  <a:schemeClr val="accent1"/>
                </a:solidFill>
              </a:rPr>
              <a:t>Prof. Dr. Eckart </a:t>
            </a:r>
            <a:r>
              <a:rPr lang="de-DE" dirty="0" err="1">
                <a:solidFill>
                  <a:schemeClr val="accent1"/>
                </a:solidFill>
              </a:rPr>
              <a:t>Güldenberg</a:t>
            </a:r>
            <a:r>
              <a:rPr lang="de-DE" dirty="0">
                <a:solidFill>
                  <a:schemeClr val="accent1"/>
                </a:solidFill>
              </a:rPr>
              <a:t> GHS-Seminar </a:t>
            </a:r>
            <a:r>
              <a:rPr lang="de-DE" dirty="0" err="1">
                <a:solidFill>
                  <a:schemeClr val="accent1"/>
                </a:solidFill>
              </a:rPr>
              <a:t>SoSe</a:t>
            </a:r>
            <a:r>
              <a:rPr lang="de-DE" dirty="0">
                <a:solidFill>
                  <a:schemeClr val="accent1"/>
                </a:solidFill>
              </a:rPr>
              <a:t> 2017 www.eckart-gueldenberg.de</a:t>
            </a:r>
          </a:p>
        </p:txBody>
      </p:sp>
    </p:spTree>
    <p:extLst>
      <p:ext uri="{BB962C8B-B14F-4D97-AF65-F5344CB8AC3E}">
        <p14:creationId xmlns:p14="http://schemas.microsoft.com/office/powerpoint/2010/main" val="1240188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0528" y="274638"/>
            <a:ext cx="8867328" cy="1143000"/>
          </a:xfrm>
        </p:spPr>
        <p:txBody>
          <a:bodyPr>
            <a:normAutofit/>
          </a:bodyPr>
          <a:lstStyle/>
          <a:p>
            <a:r>
              <a:rPr lang="de-DE" sz="3200" b="1" dirty="0">
                <a:solidFill>
                  <a:schemeClr val="bg1"/>
                </a:solidFill>
                <a:latin typeface="Arial" panose="020B0604020202020204" pitchFamily="34" charset="0"/>
                <a:cs typeface="Arial" panose="020B0604020202020204" pitchFamily="34" charset="0"/>
              </a:rPr>
              <a:t>Funktionen des öffentlichen Raumes</a:t>
            </a:r>
          </a:p>
        </p:txBody>
      </p:sp>
      <p:sp>
        <p:nvSpPr>
          <p:cNvPr id="3" name="Inhaltsplatzhalter 2"/>
          <p:cNvSpPr>
            <a:spLocks noGrp="1"/>
          </p:cNvSpPr>
          <p:nvPr>
            <p:ph idx="1"/>
          </p:nvPr>
        </p:nvSpPr>
        <p:spPr>
          <a:xfrm>
            <a:off x="457200" y="1600200"/>
            <a:ext cx="8229600" cy="4493095"/>
          </a:xfrm>
        </p:spPr>
        <p:txBody>
          <a:bodyPr>
            <a:normAutofit lnSpcReduction="10000"/>
          </a:bodyPr>
          <a:lstStyle/>
          <a:p>
            <a:r>
              <a:rPr lang="de-DE" sz="2800" dirty="0">
                <a:solidFill>
                  <a:schemeClr val="bg1"/>
                </a:solidFill>
                <a:latin typeface="Arial" panose="020B0604020202020204" pitchFamily="34" charset="0"/>
                <a:cs typeface="Arial" panose="020B0604020202020204" pitchFamily="34" charset="0"/>
              </a:rPr>
              <a:t>Transitorische Funktion	= Verkehrsplatz</a:t>
            </a:r>
          </a:p>
          <a:p>
            <a:r>
              <a:rPr lang="de-DE" sz="2800" dirty="0">
                <a:solidFill>
                  <a:schemeClr val="bg1"/>
                </a:solidFill>
                <a:latin typeface="Arial" panose="020B0604020202020204" pitchFamily="34" charset="0"/>
                <a:cs typeface="Arial" panose="020B0604020202020204" pitchFamily="34" charset="0"/>
              </a:rPr>
              <a:t>Ökonomische Funktion	= Marktplatz</a:t>
            </a:r>
          </a:p>
          <a:p>
            <a:r>
              <a:rPr lang="de-DE" sz="2800" dirty="0">
                <a:solidFill>
                  <a:schemeClr val="bg1"/>
                </a:solidFill>
                <a:latin typeface="Arial" panose="020B0604020202020204" pitchFamily="34" charset="0"/>
                <a:cs typeface="Arial" panose="020B0604020202020204" pitchFamily="34" charset="0"/>
              </a:rPr>
              <a:t>Gesellschafts-politische Funktion =</a:t>
            </a:r>
          </a:p>
          <a:p>
            <a:pPr marL="0" indent="0">
              <a:buNone/>
            </a:pPr>
            <a:r>
              <a:rPr lang="de-DE" sz="2800" dirty="0">
                <a:solidFill>
                  <a:schemeClr val="bg1"/>
                </a:solidFill>
                <a:latin typeface="Arial" panose="020B0604020202020204" pitchFamily="34" charset="0"/>
                <a:cs typeface="Arial" panose="020B0604020202020204" pitchFamily="34" charset="0"/>
              </a:rPr>
              <a:t>      Repräsentations-/Versammlungsplatz</a:t>
            </a:r>
          </a:p>
          <a:p>
            <a:r>
              <a:rPr lang="de-DE" sz="2800" dirty="0">
                <a:solidFill>
                  <a:schemeClr val="bg1"/>
                </a:solidFill>
                <a:latin typeface="Arial" panose="020B0604020202020204" pitchFamily="34" charset="0"/>
                <a:cs typeface="Arial" panose="020B0604020202020204" pitchFamily="34" charset="0"/>
              </a:rPr>
              <a:t>Kommunikative Funktion	= Ort der Begegnung</a:t>
            </a:r>
          </a:p>
          <a:p>
            <a:r>
              <a:rPr lang="de-DE" sz="2800" dirty="0">
                <a:solidFill>
                  <a:schemeClr val="bg1"/>
                </a:solidFill>
                <a:latin typeface="Arial" panose="020B0604020202020204" pitchFamily="34" charset="0"/>
                <a:cs typeface="Arial" panose="020B0604020202020204" pitchFamily="34" charset="0"/>
              </a:rPr>
              <a:t>Regenerative Funktion	= Erholungsort</a:t>
            </a:r>
          </a:p>
          <a:p>
            <a:r>
              <a:rPr lang="de-DE" sz="2800" dirty="0">
                <a:solidFill>
                  <a:schemeClr val="bg1"/>
                </a:solidFill>
                <a:latin typeface="Arial" panose="020B0604020202020204" pitchFamily="34" charset="0"/>
                <a:cs typeface="Arial" panose="020B0604020202020204" pitchFamily="34" charset="0"/>
              </a:rPr>
              <a:t>Ökologische Funktion</a:t>
            </a:r>
            <a:r>
              <a:rPr lang="de-DE" sz="2800" dirty="0">
                <a:latin typeface="Arial" panose="020B0604020202020204" pitchFamily="34" charset="0"/>
                <a:cs typeface="Arial" panose="020B0604020202020204" pitchFamily="34" charset="0"/>
              </a:rPr>
              <a:t>	</a:t>
            </a:r>
            <a:r>
              <a:rPr lang="de-DE" sz="2800" dirty="0">
                <a:solidFill>
                  <a:schemeClr val="bg1"/>
                </a:solidFill>
                <a:latin typeface="Arial" panose="020B0604020202020204" pitchFamily="34" charset="0"/>
                <a:cs typeface="Arial" panose="020B0604020202020204" pitchFamily="34" charset="0"/>
              </a:rPr>
              <a:t>= Park</a:t>
            </a:r>
          </a:p>
          <a:p>
            <a:endParaRPr lang="de-DE" sz="2800" dirty="0">
              <a:solidFill>
                <a:schemeClr val="bg1"/>
              </a:solidFill>
              <a:latin typeface="Arial" panose="020B0604020202020204" pitchFamily="34" charset="0"/>
              <a:cs typeface="Arial" panose="020B0604020202020204" pitchFamily="34" charset="0"/>
            </a:endParaRPr>
          </a:p>
          <a:p>
            <a:r>
              <a:rPr lang="de-DE" sz="2800" b="1" dirty="0">
                <a:solidFill>
                  <a:schemeClr val="bg1"/>
                </a:solidFill>
                <a:latin typeface="Arial" panose="020B0604020202020204" pitchFamily="34" charset="0"/>
                <a:cs typeface="Arial" panose="020B0604020202020204" pitchFamily="34" charset="0"/>
              </a:rPr>
              <a:t>Funktionen überlagern und wandeln sich</a:t>
            </a:r>
          </a:p>
          <a:p>
            <a:endParaRPr lang="de-DE"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49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856"/>
            <a:ext cx="9144000" cy="6744288"/>
          </a:xfrm>
          <a:prstGeom prst="rect">
            <a:avLst/>
          </a:prstGeom>
        </p:spPr>
      </p:pic>
      <p:sp>
        <p:nvSpPr>
          <p:cNvPr id="3" name="Textfeld 2"/>
          <p:cNvSpPr txBox="1"/>
          <p:nvPr/>
        </p:nvSpPr>
        <p:spPr>
          <a:xfrm>
            <a:off x="251520" y="476672"/>
            <a:ext cx="4896544" cy="369332"/>
          </a:xfrm>
          <a:prstGeom prst="rect">
            <a:avLst/>
          </a:prstGeom>
          <a:solidFill>
            <a:schemeClr val="bg1"/>
          </a:solidFill>
        </p:spPr>
        <p:txBody>
          <a:bodyPr wrap="square" rtlCol="0">
            <a:spAutoFit/>
          </a:bodyPr>
          <a:lstStyle/>
          <a:p>
            <a:r>
              <a:rPr lang="de-DE" dirty="0"/>
              <a:t>Reichstagsgebäude, 1884-94, </a:t>
            </a:r>
            <a:r>
              <a:rPr lang="de-DE" dirty="0" err="1"/>
              <a:t>Arch</a:t>
            </a:r>
            <a:r>
              <a:rPr lang="de-DE" dirty="0"/>
              <a:t>. Paul </a:t>
            </a:r>
            <a:r>
              <a:rPr lang="de-DE" dirty="0" err="1"/>
              <a:t>Wallat</a:t>
            </a:r>
            <a:endParaRPr lang="de-DE" dirty="0"/>
          </a:p>
        </p:txBody>
      </p:sp>
    </p:spTree>
    <p:extLst>
      <p:ext uri="{BB962C8B-B14F-4D97-AF65-F5344CB8AC3E}">
        <p14:creationId xmlns:p14="http://schemas.microsoft.com/office/powerpoint/2010/main" val="30310630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6696" y="944853"/>
            <a:ext cx="6336704" cy="481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feld 1"/>
          <p:cNvSpPr txBox="1"/>
          <p:nvPr/>
        </p:nvSpPr>
        <p:spPr>
          <a:xfrm>
            <a:off x="1196696" y="5771795"/>
            <a:ext cx="6759679" cy="646331"/>
          </a:xfrm>
          <a:prstGeom prst="rect">
            <a:avLst/>
          </a:prstGeom>
          <a:noFill/>
        </p:spPr>
        <p:txBody>
          <a:bodyPr wrap="square" rtlCol="0">
            <a:spAutoFit/>
          </a:bodyPr>
          <a:lstStyle/>
          <a:p>
            <a:r>
              <a:rPr lang="de-DE" dirty="0">
                <a:solidFill>
                  <a:schemeClr val="bg1"/>
                </a:solidFill>
              </a:rPr>
              <a:t> </a:t>
            </a:r>
            <a:r>
              <a:rPr lang="de-DE" dirty="0" err="1">
                <a:solidFill>
                  <a:schemeClr val="bg1"/>
                </a:solidFill>
              </a:rPr>
              <a:t>Arch</a:t>
            </a:r>
            <a:r>
              <a:rPr lang="de-DE" dirty="0">
                <a:solidFill>
                  <a:schemeClr val="bg1"/>
                </a:solidFill>
              </a:rPr>
              <a:t>. Hugo Häring (1882 – 1958): </a:t>
            </a:r>
          </a:p>
          <a:p>
            <a:r>
              <a:rPr lang="de-DE" dirty="0">
                <a:solidFill>
                  <a:schemeClr val="bg1"/>
                </a:solidFill>
              </a:rPr>
              <a:t> „Straße der Ministerien“ mit demokratischem Forum, 1929, Lageplan</a:t>
            </a:r>
          </a:p>
        </p:txBody>
      </p:sp>
      <p:sp>
        <p:nvSpPr>
          <p:cNvPr id="3" name="Textfeld 2"/>
          <p:cNvSpPr txBox="1"/>
          <p:nvPr/>
        </p:nvSpPr>
        <p:spPr>
          <a:xfrm>
            <a:off x="539552" y="404664"/>
            <a:ext cx="7848872" cy="461665"/>
          </a:xfrm>
          <a:prstGeom prst="rect">
            <a:avLst/>
          </a:prstGeom>
          <a:noFill/>
        </p:spPr>
        <p:txBody>
          <a:bodyPr wrap="square" rtlCol="0">
            <a:spAutoFit/>
          </a:bodyPr>
          <a:lstStyle/>
          <a:p>
            <a:r>
              <a:rPr lang="de-DE" dirty="0">
                <a:solidFill>
                  <a:schemeClr val="bg1"/>
                </a:solidFill>
              </a:rPr>
              <a:t>            </a:t>
            </a:r>
            <a:r>
              <a:rPr lang="de-DE" sz="2400" b="1" dirty="0">
                <a:solidFill>
                  <a:schemeClr val="bg1"/>
                </a:solidFill>
                <a:latin typeface="Arial" panose="020B0604020202020204" pitchFamily="34" charset="0"/>
                <a:cs typeface="Arial" panose="020B0604020202020204" pitchFamily="34" charset="0"/>
              </a:rPr>
              <a:t>Orte politischer, staatlicher Repräsentation</a:t>
            </a:r>
          </a:p>
        </p:txBody>
      </p:sp>
    </p:spTree>
    <p:extLst>
      <p:ext uri="{BB962C8B-B14F-4D97-AF65-F5344CB8AC3E}">
        <p14:creationId xmlns:p14="http://schemas.microsoft.com/office/powerpoint/2010/main" val="3688309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6672"/>
            <a:ext cx="9144000" cy="583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5652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40" y="25890"/>
            <a:ext cx="5120086" cy="3392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http://www.stadtentwicklung.berlin.de/umwelt/stadtgruen/gruenanlagen/pix/gruenanlagen_plaetze/mitte/forum/forum_03_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4280" y="3028527"/>
            <a:ext cx="5099720" cy="3824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508104" y="692696"/>
            <a:ext cx="2781146" cy="923330"/>
          </a:xfrm>
          <a:prstGeom prst="rect">
            <a:avLst/>
          </a:prstGeom>
          <a:noFill/>
        </p:spPr>
        <p:txBody>
          <a:bodyPr wrap="none" rtlCol="0">
            <a:spAutoFit/>
          </a:bodyPr>
          <a:lstStyle/>
          <a:p>
            <a:r>
              <a:rPr lang="de-DE" dirty="0">
                <a:solidFill>
                  <a:schemeClr val="bg1"/>
                </a:solidFill>
              </a:rPr>
              <a:t>Regierungsviertel Berlin mit</a:t>
            </a:r>
          </a:p>
          <a:p>
            <a:r>
              <a:rPr lang="de-DE" dirty="0">
                <a:solidFill>
                  <a:schemeClr val="bg1"/>
                </a:solidFill>
              </a:rPr>
              <a:t>Bundestagsgebäude und</a:t>
            </a:r>
          </a:p>
          <a:p>
            <a:r>
              <a:rPr lang="de-DE" dirty="0">
                <a:solidFill>
                  <a:schemeClr val="bg1"/>
                </a:solidFill>
              </a:rPr>
              <a:t>Platz der Republik, 2015 </a:t>
            </a:r>
          </a:p>
        </p:txBody>
      </p:sp>
    </p:spTree>
    <p:extLst>
      <p:ext uri="{BB962C8B-B14F-4D97-AF65-F5344CB8AC3E}">
        <p14:creationId xmlns:p14="http://schemas.microsoft.com/office/powerpoint/2010/main" val="3515015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03648" y="1484784"/>
            <a:ext cx="6768752" cy="369332"/>
          </a:xfrm>
          <a:prstGeom prst="rect">
            <a:avLst/>
          </a:prstGeom>
          <a:noFill/>
        </p:spPr>
        <p:txBody>
          <a:bodyPr wrap="square" rtlCol="0">
            <a:spAutoFit/>
          </a:bodyPr>
          <a:lstStyle/>
          <a:p>
            <a:r>
              <a:rPr lang="de-DE" dirty="0"/>
              <a:t>Berlin 1928 und heute   oder  https://1928.tagesspiegel.de</a:t>
            </a:r>
          </a:p>
        </p:txBody>
      </p:sp>
    </p:spTree>
    <p:extLst>
      <p:ext uri="{BB962C8B-B14F-4D97-AF65-F5344CB8AC3E}">
        <p14:creationId xmlns:p14="http://schemas.microsoft.com/office/powerpoint/2010/main" val="1141942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496944" cy="4782433"/>
          </a:xfrm>
          <a:prstGeom prst="rect">
            <a:avLst/>
          </a:prstGeom>
        </p:spPr>
      </p:pic>
      <p:sp>
        <p:nvSpPr>
          <p:cNvPr id="5" name="Textfeld 4"/>
          <p:cNvSpPr txBox="1"/>
          <p:nvPr/>
        </p:nvSpPr>
        <p:spPr>
          <a:xfrm>
            <a:off x="1259632" y="5229200"/>
            <a:ext cx="6624736" cy="646331"/>
          </a:xfrm>
          <a:prstGeom prst="rect">
            <a:avLst/>
          </a:prstGeom>
          <a:noFill/>
        </p:spPr>
        <p:txBody>
          <a:bodyPr wrap="square" rtlCol="0">
            <a:spAutoFit/>
          </a:bodyPr>
          <a:lstStyle/>
          <a:p>
            <a:r>
              <a:rPr lang="de-DE" dirty="0"/>
              <a:t>   Städtebauliche Vision zur (Wieder-)Belebung des Spreebogens</a:t>
            </a:r>
          </a:p>
          <a:p>
            <a:r>
              <a:rPr lang="de-DE" dirty="0"/>
              <a:t>  Stadtplaner und Architekt Bernd Albers, Tagesspiegel 28.02.2015</a:t>
            </a:r>
          </a:p>
        </p:txBody>
      </p:sp>
    </p:spTree>
    <p:extLst>
      <p:ext uri="{BB962C8B-B14F-4D97-AF65-F5344CB8AC3E}">
        <p14:creationId xmlns:p14="http://schemas.microsoft.com/office/powerpoint/2010/main" val="2528926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25" y="591592"/>
            <a:ext cx="9204025" cy="5183875"/>
          </a:xfrm>
          <a:prstGeom prst="rect">
            <a:avLst/>
          </a:prstGeom>
        </p:spPr>
      </p:pic>
      <p:sp>
        <p:nvSpPr>
          <p:cNvPr id="3" name="Textfeld 2"/>
          <p:cNvSpPr txBox="1"/>
          <p:nvPr/>
        </p:nvSpPr>
        <p:spPr>
          <a:xfrm>
            <a:off x="2339752" y="6021288"/>
            <a:ext cx="5184576" cy="369332"/>
          </a:xfrm>
          <a:prstGeom prst="rect">
            <a:avLst/>
          </a:prstGeom>
          <a:noFill/>
        </p:spPr>
        <p:txBody>
          <a:bodyPr wrap="square" rtlCol="0">
            <a:spAutoFit/>
          </a:bodyPr>
          <a:lstStyle/>
          <a:p>
            <a:r>
              <a:rPr lang="de-DE" dirty="0"/>
              <a:t>  Berlin Platz der Republik und Spreebogen um 1928</a:t>
            </a:r>
          </a:p>
        </p:txBody>
      </p:sp>
    </p:spTree>
    <p:extLst>
      <p:ext uri="{BB962C8B-B14F-4D97-AF65-F5344CB8AC3E}">
        <p14:creationId xmlns:p14="http://schemas.microsoft.com/office/powerpoint/2010/main" val="3278837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39552" y="260648"/>
            <a:ext cx="8229600" cy="1143000"/>
          </a:xfrm>
        </p:spPr>
        <p:txBody>
          <a:bodyPr>
            <a:normAutofit/>
          </a:bodyPr>
          <a:lstStyle/>
          <a:p>
            <a:pPr algn="l"/>
            <a:r>
              <a:rPr lang="de-DE" sz="3200" b="1" dirty="0">
                <a:solidFill>
                  <a:schemeClr val="bg1"/>
                </a:solidFill>
                <a:latin typeface="Arial" panose="020B0604020202020204" pitchFamily="34" charset="0"/>
                <a:cs typeface="Arial" panose="020B0604020202020204" pitchFamily="34" charset="0"/>
              </a:rPr>
              <a:t>Wandel der Funktionen: Einflussfaktoren</a:t>
            </a:r>
          </a:p>
        </p:txBody>
      </p:sp>
      <p:sp>
        <p:nvSpPr>
          <p:cNvPr id="3" name="Inhaltsplatzhalter 2"/>
          <p:cNvSpPr>
            <a:spLocks noGrp="1"/>
          </p:cNvSpPr>
          <p:nvPr>
            <p:ph idx="1"/>
          </p:nvPr>
        </p:nvSpPr>
        <p:spPr/>
        <p:txBody>
          <a:bodyPr>
            <a:normAutofit/>
          </a:bodyPr>
          <a:lstStyle/>
          <a:p>
            <a:r>
              <a:rPr lang="de-DE" sz="2800" dirty="0">
                <a:solidFill>
                  <a:schemeClr val="bg1"/>
                </a:solidFill>
                <a:latin typeface="Arial" panose="020B0604020202020204" pitchFamily="34" charset="0"/>
                <a:cs typeface="Arial" panose="020B0604020202020204" pitchFamily="34" charset="0"/>
              </a:rPr>
              <a:t>Gesellschaftliche Epochen</a:t>
            </a:r>
          </a:p>
          <a:p>
            <a:r>
              <a:rPr lang="de-DE" sz="2800" dirty="0">
                <a:solidFill>
                  <a:schemeClr val="bg1"/>
                </a:solidFill>
                <a:latin typeface="Arial" panose="020B0604020202020204" pitchFamily="34" charset="0"/>
                <a:cs typeface="Arial" panose="020B0604020202020204" pitchFamily="34" charset="0"/>
              </a:rPr>
              <a:t>Technologische Entwicklung </a:t>
            </a:r>
          </a:p>
          <a:p>
            <a:pPr marL="0" indent="0">
              <a:buNone/>
            </a:pPr>
            <a:r>
              <a:rPr lang="de-DE" sz="2800" dirty="0">
                <a:solidFill>
                  <a:schemeClr val="bg1"/>
                </a:solidFill>
                <a:latin typeface="Arial" panose="020B0604020202020204" pitchFamily="34" charset="0"/>
                <a:cs typeface="Arial" panose="020B0604020202020204" pitchFamily="34" charset="0"/>
              </a:rPr>
              <a:t>	Mobilitätstechnologie, Elektrizität</a:t>
            </a:r>
          </a:p>
          <a:p>
            <a:r>
              <a:rPr lang="de-DE" sz="2800" dirty="0">
                <a:solidFill>
                  <a:schemeClr val="bg1"/>
                </a:solidFill>
                <a:latin typeface="Arial" panose="020B0604020202020204" pitchFamily="34" charset="0"/>
                <a:cs typeface="Arial" panose="020B0604020202020204" pitchFamily="34" charset="0"/>
              </a:rPr>
              <a:t>Ökonomische Entwicklung</a:t>
            </a:r>
          </a:p>
          <a:p>
            <a:pPr marL="0" indent="0">
              <a:buNone/>
            </a:pPr>
            <a:r>
              <a:rPr lang="de-DE" sz="2800" dirty="0">
                <a:solidFill>
                  <a:schemeClr val="bg1"/>
                </a:solidFill>
                <a:latin typeface="Arial" panose="020B0604020202020204" pitchFamily="34" charset="0"/>
                <a:cs typeface="Arial" panose="020B0604020202020204" pitchFamily="34" charset="0"/>
              </a:rPr>
              <a:t>	Strukturwandel im (Einzel-)Handel,</a:t>
            </a:r>
          </a:p>
          <a:p>
            <a:r>
              <a:rPr lang="de-DE" sz="2800" dirty="0">
                <a:solidFill>
                  <a:schemeClr val="bg1"/>
                </a:solidFill>
                <a:latin typeface="Arial" panose="020B0604020202020204" pitchFamily="34" charset="0"/>
                <a:cs typeface="Arial" panose="020B0604020202020204" pitchFamily="34" charset="0"/>
              </a:rPr>
              <a:t>Freizeitverhalten</a:t>
            </a:r>
          </a:p>
          <a:p>
            <a:r>
              <a:rPr lang="de-DE" sz="2800" dirty="0">
                <a:solidFill>
                  <a:schemeClr val="bg1"/>
                </a:solidFill>
                <a:latin typeface="Arial" panose="020B0604020202020204" pitchFamily="34" charset="0"/>
                <a:cs typeface="Arial" panose="020B0604020202020204" pitchFamily="34" charset="0"/>
              </a:rPr>
              <a:t>Umweltbewusstsein</a:t>
            </a:r>
          </a:p>
          <a:p>
            <a:endParaRPr lang="de-DE" dirty="0"/>
          </a:p>
          <a:p>
            <a:endParaRPr lang="de-DE" dirty="0"/>
          </a:p>
        </p:txBody>
      </p:sp>
    </p:spTree>
    <p:extLst>
      <p:ext uri="{BB962C8B-B14F-4D97-AF65-F5344CB8AC3E}">
        <p14:creationId xmlns:p14="http://schemas.microsoft.com/office/powerpoint/2010/main" val="2473824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4391025" cy="3305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8776" y="85948"/>
            <a:ext cx="305752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6243" y="2366415"/>
            <a:ext cx="2667000"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6718" y="4538965"/>
            <a:ext cx="26765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027" y="4574730"/>
            <a:ext cx="267652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395536" y="361706"/>
            <a:ext cx="4319016" cy="584775"/>
          </a:xfrm>
          <a:prstGeom prst="rect">
            <a:avLst/>
          </a:prstGeom>
          <a:noFill/>
        </p:spPr>
        <p:txBody>
          <a:bodyPr wrap="square" rtlCol="0">
            <a:spAutoFit/>
          </a:bodyPr>
          <a:lstStyle/>
          <a:p>
            <a:r>
              <a:rPr lang="de-DE" sz="3200" b="1" dirty="0">
                <a:solidFill>
                  <a:schemeClr val="bg1"/>
                </a:solidFill>
                <a:latin typeface="Arial" panose="020B0604020202020204" pitchFamily="34" charset="0"/>
                <a:cs typeface="Arial" panose="020B0604020202020204" pitchFamily="34" charset="0"/>
              </a:rPr>
              <a:t>    </a:t>
            </a:r>
            <a:r>
              <a:rPr lang="de-DE" sz="3200" b="1" dirty="0" err="1">
                <a:solidFill>
                  <a:schemeClr val="bg1"/>
                </a:solidFill>
                <a:latin typeface="Arial" panose="020B0604020202020204" pitchFamily="34" charset="0"/>
                <a:cs typeface="Arial" panose="020B0604020202020204" pitchFamily="34" charset="0"/>
              </a:rPr>
              <a:t>Aegidientorplatz</a:t>
            </a:r>
            <a:endParaRPr lang="de-DE" sz="3200" b="1" dirty="0">
              <a:solidFill>
                <a:schemeClr val="bg1"/>
              </a:solidFill>
              <a:latin typeface="Arial" panose="020B0604020202020204" pitchFamily="34" charset="0"/>
              <a:cs typeface="Arial" panose="020B0604020202020204" pitchFamily="34" charset="0"/>
            </a:endParaRPr>
          </a:p>
        </p:txBody>
      </p:sp>
      <p:sp>
        <p:nvSpPr>
          <p:cNvPr id="3" name="Textfeld 2"/>
          <p:cNvSpPr txBox="1"/>
          <p:nvPr/>
        </p:nvSpPr>
        <p:spPr>
          <a:xfrm>
            <a:off x="5364088" y="1628800"/>
            <a:ext cx="3182213" cy="369332"/>
          </a:xfrm>
          <a:prstGeom prst="rect">
            <a:avLst/>
          </a:prstGeom>
          <a:noFill/>
        </p:spPr>
        <p:txBody>
          <a:bodyPr wrap="square" rtlCol="0">
            <a:spAutoFit/>
          </a:bodyPr>
          <a:lstStyle/>
          <a:p>
            <a:r>
              <a:rPr lang="de-DE" dirty="0"/>
              <a:t>                                  1900</a:t>
            </a:r>
          </a:p>
        </p:txBody>
      </p:sp>
      <p:sp>
        <p:nvSpPr>
          <p:cNvPr id="4" name="Textfeld 3"/>
          <p:cNvSpPr txBox="1"/>
          <p:nvPr/>
        </p:nvSpPr>
        <p:spPr>
          <a:xfrm>
            <a:off x="5706719" y="3933056"/>
            <a:ext cx="662268" cy="369332"/>
          </a:xfrm>
          <a:prstGeom prst="rect">
            <a:avLst/>
          </a:prstGeom>
          <a:noFill/>
        </p:spPr>
        <p:txBody>
          <a:bodyPr wrap="square" rtlCol="0">
            <a:spAutoFit/>
          </a:bodyPr>
          <a:lstStyle/>
          <a:p>
            <a:r>
              <a:rPr lang="de-DE" dirty="0"/>
              <a:t>1936</a:t>
            </a:r>
          </a:p>
        </p:txBody>
      </p:sp>
      <p:sp>
        <p:nvSpPr>
          <p:cNvPr id="5" name="Textfeld 4"/>
          <p:cNvSpPr txBox="1"/>
          <p:nvPr/>
        </p:nvSpPr>
        <p:spPr>
          <a:xfrm>
            <a:off x="5706718" y="6093296"/>
            <a:ext cx="814169" cy="369332"/>
          </a:xfrm>
          <a:prstGeom prst="rect">
            <a:avLst/>
          </a:prstGeom>
          <a:noFill/>
        </p:spPr>
        <p:txBody>
          <a:bodyPr wrap="square" rtlCol="0">
            <a:spAutoFit/>
          </a:bodyPr>
          <a:lstStyle/>
          <a:p>
            <a:r>
              <a:rPr lang="de-DE" dirty="0"/>
              <a:t>1956</a:t>
            </a:r>
          </a:p>
        </p:txBody>
      </p:sp>
      <p:sp>
        <p:nvSpPr>
          <p:cNvPr id="6" name="Textfeld 5"/>
          <p:cNvSpPr txBox="1"/>
          <p:nvPr/>
        </p:nvSpPr>
        <p:spPr>
          <a:xfrm>
            <a:off x="2195736" y="4574730"/>
            <a:ext cx="1117359" cy="369332"/>
          </a:xfrm>
          <a:prstGeom prst="rect">
            <a:avLst/>
          </a:prstGeom>
          <a:noFill/>
        </p:spPr>
        <p:txBody>
          <a:bodyPr wrap="square" rtlCol="0">
            <a:spAutoFit/>
          </a:bodyPr>
          <a:lstStyle/>
          <a:p>
            <a:r>
              <a:rPr lang="de-DE" dirty="0"/>
              <a:t>Bis 1998</a:t>
            </a:r>
          </a:p>
        </p:txBody>
      </p:sp>
      <p:sp>
        <p:nvSpPr>
          <p:cNvPr id="7" name="Textfeld 6"/>
          <p:cNvSpPr txBox="1"/>
          <p:nvPr/>
        </p:nvSpPr>
        <p:spPr>
          <a:xfrm>
            <a:off x="755576" y="3933056"/>
            <a:ext cx="1012783" cy="369332"/>
          </a:xfrm>
          <a:prstGeom prst="rect">
            <a:avLst/>
          </a:prstGeom>
          <a:noFill/>
        </p:spPr>
        <p:txBody>
          <a:bodyPr wrap="square" rtlCol="0">
            <a:spAutoFit/>
          </a:bodyPr>
          <a:lstStyle/>
          <a:p>
            <a:r>
              <a:rPr lang="de-DE" dirty="0"/>
              <a:t>1970</a:t>
            </a:r>
          </a:p>
        </p:txBody>
      </p:sp>
    </p:spTree>
    <p:extLst>
      <p:ext uri="{BB962C8B-B14F-4D97-AF65-F5344CB8AC3E}">
        <p14:creationId xmlns:p14="http://schemas.microsoft.com/office/powerpoint/2010/main" val="362697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500" fill="hold"/>
                                        <p:tgtEl>
                                          <p:spTgt spid="1029"/>
                                        </p:tgtEl>
                                        <p:attrNameLst>
                                          <p:attrName>ppt_x</p:attrName>
                                        </p:attrNameLst>
                                      </p:cBhvr>
                                      <p:tavLst>
                                        <p:tav tm="0">
                                          <p:val>
                                            <p:strVal val="#ppt_x"/>
                                          </p:val>
                                        </p:tav>
                                        <p:tav tm="100000">
                                          <p:val>
                                            <p:strVal val="#ppt_x"/>
                                          </p:val>
                                        </p:tav>
                                      </p:tavLst>
                                    </p:anim>
                                    <p:anim calcmode="lin" valueType="num">
                                      <p:cBhvr additive="base">
                                        <p:cTn id="8"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1"/>
                                        </p:tgtEl>
                                        <p:attrNameLst>
                                          <p:attrName>style.visibility</p:attrName>
                                        </p:attrNameLst>
                                      </p:cBhvr>
                                      <p:to>
                                        <p:strVal val="visible"/>
                                      </p:to>
                                    </p:set>
                                    <p:anim calcmode="lin" valueType="num">
                                      <p:cBhvr additive="base">
                                        <p:cTn id="25" dur="500" fill="hold"/>
                                        <p:tgtEl>
                                          <p:spTgt spid="1031"/>
                                        </p:tgtEl>
                                        <p:attrNameLst>
                                          <p:attrName>ppt_x</p:attrName>
                                        </p:attrNameLst>
                                      </p:cBhvr>
                                      <p:tavLst>
                                        <p:tav tm="0">
                                          <p:val>
                                            <p:strVal val="#ppt_x"/>
                                          </p:val>
                                        </p:tav>
                                        <p:tav tm="100000">
                                          <p:val>
                                            <p:strVal val="#ppt_x"/>
                                          </p:val>
                                        </p:tav>
                                      </p:tavLst>
                                    </p:anim>
                                    <p:anim calcmode="lin" valueType="num">
                                      <p:cBhvr additive="base">
                                        <p:cTn id="26"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b="1" dirty="0">
                <a:latin typeface="Arial" panose="020B0604020202020204" pitchFamily="34" charset="0"/>
                <a:cs typeface="Arial" panose="020B0604020202020204" pitchFamily="34" charset="0"/>
              </a:rPr>
              <a:t>Öffentliche Räume – wovon reden wir?</a:t>
            </a:r>
          </a:p>
        </p:txBody>
      </p:sp>
      <p:sp>
        <p:nvSpPr>
          <p:cNvPr id="3" name="Textfeld 2"/>
          <p:cNvSpPr txBox="1"/>
          <p:nvPr/>
        </p:nvSpPr>
        <p:spPr>
          <a:xfrm>
            <a:off x="755576" y="1412776"/>
            <a:ext cx="7704856" cy="4524315"/>
          </a:xfrm>
          <a:prstGeom prst="rect">
            <a:avLst/>
          </a:prstGeom>
          <a:noFill/>
        </p:spPr>
        <p:txBody>
          <a:bodyPr wrap="square" rtlCol="0">
            <a:spAutoFit/>
          </a:bodyPr>
          <a:lstStyle/>
          <a:p>
            <a:r>
              <a:rPr lang="de-DE" dirty="0"/>
              <a:t>„Als öffentlicher Raum wird jene räumliche Konstellation bezeichnet,</a:t>
            </a:r>
          </a:p>
          <a:p>
            <a:r>
              <a:rPr lang="de-DE" dirty="0"/>
              <a:t>die aus einer öffentlichen Verkehrs- oder Grünfläche und den angrenzenden privaten oder öffentlichen Gebäuden gebildet wird.</a:t>
            </a:r>
          </a:p>
          <a:p>
            <a:r>
              <a:rPr lang="de-DE" dirty="0"/>
              <a:t>Das Zusammenwirken dieser Elemente bestimmt den Charakter und die Qualität des öffentlichen Raumes.</a:t>
            </a:r>
          </a:p>
          <a:p>
            <a:r>
              <a:rPr lang="de-DE" dirty="0"/>
              <a:t>Voraussetzung ist, dass die Fläche einer Gemeinde oder einer Körperschaft des öffentlichen Rechts gehört und der Öffentlichkeit frei zugänglich ist, von der Gemeinde bewirtschaftet und unterhalten wird.“  (</a:t>
            </a:r>
            <a:r>
              <a:rPr lang="de-DE" dirty="0" err="1"/>
              <a:t>wikipedia</a:t>
            </a:r>
            <a:r>
              <a:rPr lang="de-DE" dirty="0"/>
              <a:t>)</a:t>
            </a:r>
          </a:p>
          <a:p>
            <a:endParaRPr lang="de-DE" dirty="0"/>
          </a:p>
          <a:p>
            <a:endParaRPr lang="de-DE" dirty="0"/>
          </a:p>
          <a:p>
            <a:endParaRPr lang="de-DE" dirty="0"/>
          </a:p>
          <a:p>
            <a:r>
              <a:rPr lang="de-DE" dirty="0"/>
              <a:t>„Öffentliche Räume sind die für alle Menschen in den Städten („Öffentlichkeit“)</a:t>
            </a:r>
          </a:p>
          <a:p>
            <a:r>
              <a:rPr lang="de-DE" dirty="0"/>
              <a:t>ohne besondere Befugnisse oder wesentliche Beschränkungen zugänglichen und nutzbaren Plätze, Parks, Straßen, Wege – unabhängig von der eigentumsrechtlichen (privat/öffentlich) Zuordnung. „</a:t>
            </a:r>
          </a:p>
          <a:p>
            <a:r>
              <a:rPr lang="de-DE" dirty="0"/>
              <a:t>(Selle, Klaus: Öffentliche Räume, www.pt.rwth-aachen.de)</a:t>
            </a:r>
          </a:p>
        </p:txBody>
      </p:sp>
    </p:spTree>
    <p:extLst>
      <p:ext uri="{BB962C8B-B14F-4D97-AF65-F5344CB8AC3E}">
        <p14:creationId xmlns:p14="http://schemas.microsoft.com/office/powerpoint/2010/main" val="1770994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728"/>
            <a:ext cx="4572000" cy="685800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0256" y="0"/>
            <a:ext cx="4572000" cy="6858000"/>
          </a:xfrm>
          <a:prstGeom prst="rect">
            <a:avLst/>
          </a:prstGeom>
        </p:spPr>
      </p:pic>
    </p:spTree>
    <p:extLst>
      <p:ext uri="{BB962C8B-B14F-4D97-AF65-F5344CB8AC3E}">
        <p14:creationId xmlns:p14="http://schemas.microsoft.com/office/powerpoint/2010/main" val="259014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82" y="980728"/>
            <a:ext cx="2904469"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9111" y="2101498"/>
            <a:ext cx="2949661"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921" y="3420996"/>
            <a:ext cx="3060762" cy="209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612" y="4446404"/>
            <a:ext cx="3393799" cy="236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55576" y="260648"/>
            <a:ext cx="7496732" cy="584775"/>
          </a:xfrm>
          <a:prstGeom prst="rect">
            <a:avLst/>
          </a:prstGeom>
          <a:noFill/>
        </p:spPr>
        <p:txBody>
          <a:bodyPr wrap="none" rtlCol="0">
            <a:spAutoFit/>
          </a:bodyPr>
          <a:lstStyle/>
          <a:p>
            <a:r>
              <a:rPr lang="de-DE" sz="3200" b="1" dirty="0">
                <a:latin typeface="Arial" panose="020B0604020202020204" pitchFamily="34" charset="0"/>
                <a:cs typeface="Arial" panose="020B0604020202020204" pitchFamily="34" charset="0"/>
              </a:rPr>
              <a:t>  </a:t>
            </a:r>
            <a:r>
              <a:rPr lang="de-DE" sz="3200" b="1" dirty="0">
                <a:solidFill>
                  <a:schemeClr val="bg1"/>
                </a:solidFill>
                <a:latin typeface="Arial" panose="020B0604020202020204" pitchFamily="34" charset="0"/>
                <a:cs typeface="Arial" panose="020B0604020202020204" pitchFamily="34" charset="0"/>
              </a:rPr>
              <a:t>Wandel durch Mobilitätsentwicklung</a:t>
            </a:r>
          </a:p>
        </p:txBody>
      </p:sp>
      <p:sp>
        <p:nvSpPr>
          <p:cNvPr id="3" name="Textfeld 2"/>
          <p:cNvSpPr txBox="1"/>
          <p:nvPr/>
        </p:nvSpPr>
        <p:spPr>
          <a:xfrm>
            <a:off x="325699" y="2924944"/>
            <a:ext cx="859753" cy="369332"/>
          </a:xfrm>
          <a:prstGeom prst="rect">
            <a:avLst/>
          </a:prstGeom>
          <a:noFill/>
        </p:spPr>
        <p:txBody>
          <a:bodyPr wrap="square" rtlCol="0">
            <a:spAutoFit/>
          </a:bodyPr>
          <a:lstStyle/>
          <a:p>
            <a:r>
              <a:rPr lang="de-DE" dirty="0">
                <a:solidFill>
                  <a:schemeClr val="bg1"/>
                </a:solidFill>
              </a:rPr>
              <a:t>1880</a:t>
            </a:r>
          </a:p>
        </p:txBody>
      </p:sp>
      <p:sp>
        <p:nvSpPr>
          <p:cNvPr id="4" name="Textfeld 3"/>
          <p:cNvSpPr txBox="1"/>
          <p:nvPr/>
        </p:nvSpPr>
        <p:spPr>
          <a:xfrm>
            <a:off x="3203848" y="4077072"/>
            <a:ext cx="792088" cy="369332"/>
          </a:xfrm>
          <a:prstGeom prst="rect">
            <a:avLst/>
          </a:prstGeom>
          <a:noFill/>
        </p:spPr>
        <p:txBody>
          <a:bodyPr wrap="square" rtlCol="0">
            <a:spAutoFit/>
          </a:bodyPr>
          <a:lstStyle/>
          <a:p>
            <a:r>
              <a:rPr lang="de-DE" dirty="0">
                <a:solidFill>
                  <a:schemeClr val="bg1"/>
                </a:solidFill>
              </a:rPr>
              <a:t>1960</a:t>
            </a:r>
          </a:p>
        </p:txBody>
      </p:sp>
      <p:sp>
        <p:nvSpPr>
          <p:cNvPr id="5" name="Textfeld 4"/>
          <p:cNvSpPr txBox="1"/>
          <p:nvPr/>
        </p:nvSpPr>
        <p:spPr>
          <a:xfrm>
            <a:off x="6156176" y="5517232"/>
            <a:ext cx="864096" cy="369332"/>
          </a:xfrm>
          <a:prstGeom prst="rect">
            <a:avLst/>
          </a:prstGeom>
          <a:noFill/>
        </p:spPr>
        <p:txBody>
          <a:bodyPr wrap="square" rtlCol="0">
            <a:spAutoFit/>
          </a:bodyPr>
          <a:lstStyle/>
          <a:p>
            <a:r>
              <a:rPr lang="de-DE" dirty="0">
                <a:solidFill>
                  <a:schemeClr val="bg1"/>
                </a:solidFill>
              </a:rPr>
              <a:t>1970</a:t>
            </a:r>
          </a:p>
        </p:txBody>
      </p:sp>
      <p:sp>
        <p:nvSpPr>
          <p:cNvPr id="6" name="Textfeld 5"/>
          <p:cNvSpPr txBox="1"/>
          <p:nvPr/>
        </p:nvSpPr>
        <p:spPr>
          <a:xfrm>
            <a:off x="1259632" y="6309320"/>
            <a:ext cx="720080" cy="369332"/>
          </a:xfrm>
          <a:prstGeom prst="rect">
            <a:avLst/>
          </a:prstGeom>
          <a:noFill/>
        </p:spPr>
        <p:txBody>
          <a:bodyPr wrap="square" rtlCol="0">
            <a:spAutoFit/>
          </a:bodyPr>
          <a:lstStyle/>
          <a:p>
            <a:r>
              <a:rPr lang="de-DE" dirty="0"/>
              <a:t>2000</a:t>
            </a:r>
          </a:p>
        </p:txBody>
      </p:sp>
      <p:sp>
        <p:nvSpPr>
          <p:cNvPr id="7" name="Textfeld 6"/>
          <p:cNvSpPr txBox="1"/>
          <p:nvPr/>
        </p:nvSpPr>
        <p:spPr>
          <a:xfrm>
            <a:off x="4716016" y="6021288"/>
            <a:ext cx="3960440" cy="646331"/>
          </a:xfrm>
          <a:prstGeom prst="rect">
            <a:avLst/>
          </a:prstGeom>
          <a:noFill/>
        </p:spPr>
        <p:txBody>
          <a:bodyPr wrap="square" rtlCol="0">
            <a:spAutoFit/>
          </a:bodyPr>
          <a:lstStyle/>
          <a:p>
            <a:r>
              <a:rPr lang="de-DE" dirty="0">
                <a:solidFill>
                  <a:schemeClr val="bg1"/>
                </a:solidFill>
              </a:rPr>
              <a:t>Quelle: Jan </a:t>
            </a:r>
            <a:r>
              <a:rPr lang="de-DE" dirty="0" err="1">
                <a:solidFill>
                  <a:schemeClr val="bg1"/>
                </a:solidFill>
              </a:rPr>
              <a:t>Gehl</a:t>
            </a:r>
            <a:r>
              <a:rPr lang="de-DE" dirty="0">
                <a:solidFill>
                  <a:schemeClr val="bg1"/>
                </a:solidFill>
              </a:rPr>
              <a:t> &amp; Lars </a:t>
            </a:r>
            <a:r>
              <a:rPr lang="de-DE" dirty="0" err="1">
                <a:solidFill>
                  <a:schemeClr val="bg1"/>
                </a:solidFill>
              </a:rPr>
              <a:t>Gesuzoe</a:t>
            </a:r>
            <a:r>
              <a:rPr lang="de-DE" dirty="0">
                <a:solidFill>
                  <a:schemeClr val="bg1"/>
                </a:solidFill>
              </a:rPr>
              <a:t>, </a:t>
            </a:r>
          </a:p>
          <a:p>
            <a:r>
              <a:rPr lang="de-DE" dirty="0">
                <a:solidFill>
                  <a:schemeClr val="bg1"/>
                </a:solidFill>
              </a:rPr>
              <a:t>New City Spaces, </a:t>
            </a:r>
            <a:r>
              <a:rPr lang="de-DE" dirty="0" err="1">
                <a:solidFill>
                  <a:schemeClr val="bg1"/>
                </a:solidFill>
              </a:rPr>
              <a:t>Copenhagen</a:t>
            </a:r>
            <a:r>
              <a:rPr lang="de-DE" dirty="0">
                <a:solidFill>
                  <a:schemeClr val="bg1"/>
                </a:solidFill>
              </a:rPr>
              <a:t> 2001</a:t>
            </a:r>
          </a:p>
        </p:txBody>
      </p:sp>
    </p:spTree>
    <p:extLst>
      <p:ext uri="{BB962C8B-B14F-4D97-AF65-F5344CB8AC3E}">
        <p14:creationId xmlns:p14="http://schemas.microsoft.com/office/powerpoint/2010/main" val="3521726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23921"/>
            <a:ext cx="5414415" cy="6858000"/>
          </a:xfrm>
          <a:prstGeom prst="rect">
            <a:avLst/>
          </a:prstGeom>
        </p:spPr>
      </p:pic>
      <p:sp>
        <p:nvSpPr>
          <p:cNvPr id="3" name="Textfeld 2"/>
          <p:cNvSpPr txBox="1"/>
          <p:nvPr/>
        </p:nvSpPr>
        <p:spPr>
          <a:xfrm>
            <a:off x="6660232" y="5013176"/>
            <a:ext cx="2403098" cy="646331"/>
          </a:xfrm>
          <a:prstGeom prst="rect">
            <a:avLst/>
          </a:prstGeom>
          <a:noFill/>
        </p:spPr>
        <p:txBody>
          <a:bodyPr wrap="square" rtlCol="0">
            <a:spAutoFit/>
          </a:bodyPr>
          <a:lstStyle/>
          <a:p>
            <a:r>
              <a:rPr lang="de-DE" dirty="0">
                <a:solidFill>
                  <a:schemeClr val="bg1"/>
                </a:solidFill>
              </a:rPr>
              <a:t>Hannover-City</a:t>
            </a:r>
          </a:p>
          <a:p>
            <a:r>
              <a:rPr lang="de-DE" dirty="0">
                <a:solidFill>
                  <a:schemeClr val="bg1"/>
                </a:solidFill>
              </a:rPr>
              <a:t>Erschließungssystem</a:t>
            </a:r>
          </a:p>
        </p:txBody>
      </p:sp>
    </p:spTree>
    <p:extLst>
      <p:ext uri="{BB962C8B-B14F-4D97-AF65-F5344CB8AC3E}">
        <p14:creationId xmlns:p14="http://schemas.microsoft.com/office/powerpoint/2010/main" val="2885649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9077"/>
            <a:ext cx="9144000" cy="5199845"/>
          </a:xfrm>
          <a:prstGeom prst="rect">
            <a:avLst/>
          </a:prstGeom>
        </p:spPr>
      </p:pic>
      <p:sp>
        <p:nvSpPr>
          <p:cNvPr id="3" name="Textfeld 2"/>
          <p:cNvSpPr txBox="1"/>
          <p:nvPr/>
        </p:nvSpPr>
        <p:spPr>
          <a:xfrm>
            <a:off x="2123728" y="6093296"/>
            <a:ext cx="5256584" cy="369332"/>
          </a:xfrm>
          <a:prstGeom prst="rect">
            <a:avLst/>
          </a:prstGeom>
          <a:noFill/>
        </p:spPr>
        <p:txBody>
          <a:bodyPr wrap="square" rtlCol="0">
            <a:spAutoFit/>
          </a:bodyPr>
          <a:lstStyle/>
          <a:p>
            <a:r>
              <a:rPr lang="de-DE" dirty="0" err="1">
                <a:solidFill>
                  <a:schemeClr val="bg1"/>
                </a:solidFill>
              </a:rPr>
              <a:t>Kröpcke</a:t>
            </a:r>
            <a:r>
              <a:rPr lang="de-DE" dirty="0">
                <a:solidFill>
                  <a:schemeClr val="bg1"/>
                </a:solidFill>
              </a:rPr>
              <a:t>, Opernplatz, Platz der Weltausstellung </a:t>
            </a:r>
          </a:p>
        </p:txBody>
      </p:sp>
    </p:spTree>
    <p:extLst>
      <p:ext uri="{BB962C8B-B14F-4D97-AF65-F5344CB8AC3E}">
        <p14:creationId xmlns:p14="http://schemas.microsoft.com/office/powerpoint/2010/main" val="444969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0"/>
            <a:ext cx="9604201" cy="6858000"/>
          </a:xfrm>
          <a:prstGeom prst="rect">
            <a:avLst/>
          </a:prstGeom>
        </p:spPr>
      </p:pic>
      <p:sp>
        <p:nvSpPr>
          <p:cNvPr id="3" name="Textfeld 2"/>
          <p:cNvSpPr txBox="1"/>
          <p:nvPr/>
        </p:nvSpPr>
        <p:spPr>
          <a:xfrm>
            <a:off x="5220072" y="6453336"/>
            <a:ext cx="2798780" cy="369332"/>
          </a:xfrm>
          <a:prstGeom prst="rect">
            <a:avLst/>
          </a:prstGeom>
          <a:noFill/>
        </p:spPr>
        <p:txBody>
          <a:bodyPr wrap="none" rtlCol="0">
            <a:spAutoFit/>
          </a:bodyPr>
          <a:lstStyle/>
          <a:p>
            <a:r>
              <a:rPr lang="de-DE" dirty="0">
                <a:solidFill>
                  <a:schemeClr val="bg1"/>
                </a:solidFill>
              </a:rPr>
              <a:t>Hannover-</a:t>
            </a:r>
            <a:r>
              <a:rPr lang="de-DE" dirty="0" err="1">
                <a:solidFill>
                  <a:schemeClr val="bg1"/>
                </a:solidFill>
              </a:rPr>
              <a:t>Kröpcke</a:t>
            </a:r>
            <a:r>
              <a:rPr lang="de-DE" dirty="0">
                <a:solidFill>
                  <a:schemeClr val="bg1"/>
                </a:solidFill>
              </a:rPr>
              <a:t> um 1895</a:t>
            </a:r>
          </a:p>
        </p:txBody>
      </p:sp>
    </p:spTree>
    <p:extLst>
      <p:ext uri="{BB962C8B-B14F-4D97-AF65-F5344CB8AC3E}">
        <p14:creationId xmlns:p14="http://schemas.microsoft.com/office/powerpoint/2010/main" val="4022688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81"/>
            <a:ext cx="4962714" cy="3456384"/>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286" y="3492660"/>
            <a:ext cx="4962714" cy="3365340"/>
          </a:xfrm>
          <a:prstGeom prst="rect">
            <a:avLst/>
          </a:prstGeom>
        </p:spPr>
      </p:pic>
      <p:sp>
        <p:nvSpPr>
          <p:cNvPr id="4" name="Textfeld 3"/>
          <p:cNvSpPr txBox="1"/>
          <p:nvPr/>
        </p:nvSpPr>
        <p:spPr>
          <a:xfrm>
            <a:off x="395536" y="3677326"/>
            <a:ext cx="3312368" cy="369332"/>
          </a:xfrm>
          <a:prstGeom prst="rect">
            <a:avLst/>
          </a:prstGeom>
          <a:noFill/>
        </p:spPr>
        <p:txBody>
          <a:bodyPr wrap="square" rtlCol="0">
            <a:spAutoFit/>
          </a:bodyPr>
          <a:lstStyle/>
          <a:p>
            <a:r>
              <a:rPr lang="de-DE" dirty="0" err="1">
                <a:solidFill>
                  <a:schemeClr val="bg1"/>
                </a:solidFill>
              </a:rPr>
              <a:t>Kröpcke</a:t>
            </a:r>
            <a:r>
              <a:rPr lang="de-DE" dirty="0">
                <a:solidFill>
                  <a:schemeClr val="bg1"/>
                </a:solidFill>
              </a:rPr>
              <a:t> Zeltprovisorium, 1947</a:t>
            </a:r>
          </a:p>
        </p:txBody>
      </p:sp>
      <p:sp>
        <p:nvSpPr>
          <p:cNvPr id="10" name="Textfeld 9"/>
          <p:cNvSpPr txBox="1"/>
          <p:nvPr/>
        </p:nvSpPr>
        <p:spPr>
          <a:xfrm>
            <a:off x="395536" y="6021288"/>
            <a:ext cx="3193631" cy="923330"/>
          </a:xfrm>
          <a:prstGeom prst="rect">
            <a:avLst/>
          </a:prstGeom>
          <a:noFill/>
        </p:spPr>
        <p:txBody>
          <a:bodyPr wrap="none" rtlCol="0">
            <a:spAutoFit/>
          </a:bodyPr>
          <a:lstStyle/>
          <a:p>
            <a:r>
              <a:rPr lang="de-DE" dirty="0" err="1">
                <a:solidFill>
                  <a:schemeClr val="bg1"/>
                </a:solidFill>
              </a:rPr>
              <a:t>Kröpcke</a:t>
            </a:r>
            <a:r>
              <a:rPr lang="de-DE" dirty="0">
                <a:solidFill>
                  <a:schemeClr val="bg1"/>
                </a:solidFill>
              </a:rPr>
              <a:t> vor U-Bahnbau mit</a:t>
            </a:r>
          </a:p>
          <a:p>
            <a:r>
              <a:rPr lang="de-DE" dirty="0">
                <a:solidFill>
                  <a:schemeClr val="bg1"/>
                </a:solidFill>
              </a:rPr>
              <a:t>Café, Dieter </a:t>
            </a:r>
            <a:r>
              <a:rPr lang="de-DE" dirty="0" err="1">
                <a:solidFill>
                  <a:schemeClr val="bg1"/>
                </a:solidFill>
              </a:rPr>
              <a:t>Oesterlen</a:t>
            </a:r>
            <a:r>
              <a:rPr lang="de-DE" dirty="0">
                <a:solidFill>
                  <a:schemeClr val="bg1"/>
                </a:solidFill>
              </a:rPr>
              <a:t>, um 1960</a:t>
            </a:r>
          </a:p>
          <a:p>
            <a:endParaRPr lang="de-DE" dirty="0"/>
          </a:p>
        </p:txBody>
      </p:sp>
    </p:spTree>
    <p:extLst>
      <p:ext uri="{BB962C8B-B14F-4D97-AF65-F5344CB8AC3E}">
        <p14:creationId xmlns:p14="http://schemas.microsoft.com/office/powerpoint/2010/main" val="3840131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6376"/>
            <a:ext cx="9144000" cy="5954952"/>
          </a:xfrm>
          <a:prstGeom prst="rect">
            <a:avLst/>
          </a:prstGeom>
        </p:spPr>
      </p:pic>
      <p:sp>
        <p:nvSpPr>
          <p:cNvPr id="4" name="Textfeld 3"/>
          <p:cNvSpPr txBox="1"/>
          <p:nvPr/>
        </p:nvSpPr>
        <p:spPr>
          <a:xfrm>
            <a:off x="3203848" y="6381328"/>
            <a:ext cx="2589683" cy="369332"/>
          </a:xfrm>
          <a:prstGeom prst="rect">
            <a:avLst/>
          </a:prstGeom>
          <a:noFill/>
        </p:spPr>
        <p:txBody>
          <a:bodyPr wrap="none" rtlCol="0">
            <a:spAutoFit/>
          </a:bodyPr>
          <a:lstStyle/>
          <a:p>
            <a:r>
              <a:rPr lang="de-DE" dirty="0" err="1">
                <a:solidFill>
                  <a:schemeClr val="bg1"/>
                </a:solidFill>
              </a:rPr>
              <a:t>Kröpcke</a:t>
            </a:r>
            <a:r>
              <a:rPr lang="de-DE" dirty="0">
                <a:solidFill>
                  <a:schemeClr val="bg1"/>
                </a:solidFill>
              </a:rPr>
              <a:t>, Mitte 70er Jahre</a:t>
            </a:r>
          </a:p>
        </p:txBody>
      </p:sp>
    </p:spTree>
    <p:extLst>
      <p:ext uri="{BB962C8B-B14F-4D97-AF65-F5344CB8AC3E}">
        <p14:creationId xmlns:p14="http://schemas.microsoft.com/office/powerpoint/2010/main" val="1259982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5890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0140"/>
            <a:ext cx="9144000" cy="4617720"/>
          </a:xfrm>
          <a:prstGeom prst="rect">
            <a:avLst/>
          </a:prstGeom>
        </p:spPr>
      </p:pic>
      <p:sp>
        <p:nvSpPr>
          <p:cNvPr id="3" name="Textfeld 2"/>
          <p:cNvSpPr txBox="1"/>
          <p:nvPr/>
        </p:nvSpPr>
        <p:spPr>
          <a:xfrm>
            <a:off x="1835696" y="5877272"/>
            <a:ext cx="5585004" cy="646331"/>
          </a:xfrm>
          <a:prstGeom prst="rect">
            <a:avLst/>
          </a:prstGeom>
          <a:noFill/>
        </p:spPr>
        <p:txBody>
          <a:bodyPr wrap="square" rtlCol="0">
            <a:spAutoFit/>
          </a:bodyPr>
          <a:lstStyle/>
          <a:p>
            <a:r>
              <a:rPr lang="de-DE" dirty="0" err="1">
                <a:solidFill>
                  <a:schemeClr val="bg1"/>
                </a:solidFill>
              </a:rPr>
              <a:t>Kröpcke</a:t>
            </a:r>
            <a:r>
              <a:rPr lang="de-DE" dirty="0">
                <a:solidFill>
                  <a:schemeClr val="bg1"/>
                </a:solidFill>
              </a:rPr>
              <a:t>-Center, </a:t>
            </a:r>
            <a:r>
              <a:rPr lang="de-DE" dirty="0" err="1">
                <a:solidFill>
                  <a:schemeClr val="bg1"/>
                </a:solidFill>
              </a:rPr>
              <a:t>Arch</a:t>
            </a:r>
            <a:r>
              <a:rPr lang="de-DE" dirty="0">
                <a:solidFill>
                  <a:schemeClr val="bg1"/>
                </a:solidFill>
              </a:rPr>
              <a:t>. </a:t>
            </a:r>
            <a:r>
              <a:rPr lang="de-DE" dirty="0" err="1">
                <a:solidFill>
                  <a:schemeClr val="bg1"/>
                </a:solidFill>
              </a:rPr>
              <a:t>Ekkehardt</a:t>
            </a:r>
            <a:r>
              <a:rPr lang="de-DE" dirty="0">
                <a:solidFill>
                  <a:schemeClr val="bg1"/>
                </a:solidFill>
              </a:rPr>
              <a:t> Bollmann, 1972</a:t>
            </a:r>
          </a:p>
          <a:p>
            <a:r>
              <a:rPr lang="de-DE" dirty="0">
                <a:solidFill>
                  <a:schemeClr val="bg1"/>
                </a:solidFill>
              </a:rPr>
              <a:t>Café </a:t>
            </a:r>
            <a:r>
              <a:rPr lang="de-DE" dirty="0" err="1">
                <a:solidFill>
                  <a:schemeClr val="bg1"/>
                </a:solidFill>
              </a:rPr>
              <a:t>Kröpcke</a:t>
            </a:r>
            <a:r>
              <a:rPr lang="de-DE" dirty="0">
                <a:solidFill>
                  <a:schemeClr val="bg1"/>
                </a:solidFill>
              </a:rPr>
              <a:t>, </a:t>
            </a:r>
            <a:r>
              <a:rPr lang="de-DE" dirty="0" err="1">
                <a:solidFill>
                  <a:schemeClr val="bg1"/>
                </a:solidFill>
              </a:rPr>
              <a:t>Arch</a:t>
            </a:r>
            <a:r>
              <a:rPr lang="de-DE" dirty="0">
                <a:solidFill>
                  <a:schemeClr val="bg1"/>
                </a:solidFill>
              </a:rPr>
              <a:t>. </a:t>
            </a:r>
            <a:r>
              <a:rPr lang="de-DE" dirty="0" err="1">
                <a:solidFill>
                  <a:schemeClr val="bg1"/>
                </a:solidFill>
              </a:rPr>
              <a:t>Matthei</a:t>
            </a:r>
            <a:r>
              <a:rPr lang="de-DE" dirty="0">
                <a:solidFill>
                  <a:schemeClr val="bg1"/>
                </a:solidFill>
              </a:rPr>
              <a:t>, von. Bassewitz, 1976</a:t>
            </a:r>
          </a:p>
        </p:txBody>
      </p:sp>
    </p:spTree>
    <p:extLst>
      <p:ext uri="{BB962C8B-B14F-4D97-AF65-F5344CB8AC3E}">
        <p14:creationId xmlns:p14="http://schemas.microsoft.com/office/powerpoint/2010/main" val="397540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694"/>
            <a:ext cx="9144000" cy="6094611"/>
          </a:xfrm>
          <a:prstGeom prst="rect">
            <a:avLst/>
          </a:prstGeom>
        </p:spPr>
      </p:pic>
      <p:sp>
        <p:nvSpPr>
          <p:cNvPr id="3" name="Textfeld 2"/>
          <p:cNvSpPr txBox="1"/>
          <p:nvPr/>
        </p:nvSpPr>
        <p:spPr>
          <a:xfrm>
            <a:off x="1547664" y="6476305"/>
            <a:ext cx="6168442" cy="369332"/>
          </a:xfrm>
          <a:prstGeom prst="rect">
            <a:avLst/>
          </a:prstGeom>
          <a:noFill/>
        </p:spPr>
        <p:txBody>
          <a:bodyPr wrap="square" rtlCol="0">
            <a:spAutoFit/>
          </a:bodyPr>
          <a:lstStyle/>
          <a:p>
            <a:r>
              <a:rPr lang="de-DE" dirty="0"/>
              <a:t>          </a:t>
            </a:r>
            <a:r>
              <a:rPr lang="de-DE" dirty="0">
                <a:solidFill>
                  <a:schemeClr val="bg1"/>
                </a:solidFill>
              </a:rPr>
              <a:t>Umbau </a:t>
            </a:r>
            <a:r>
              <a:rPr lang="de-DE" dirty="0" err="1">
                <a:solidFill>
                  <a:schemeClr val="bg1"/>
                </a:solidFill>
              </a:rPr>
              <a:t>Kröpcke</a:t>
            </a:r>
            <a:r>
              <a:rPr lang="de-DE" dirty="0">
                <a:solidFill>
                  <a:schemeClr val="bg1"/>
                </a:solidFill>
              </a:rPr>
              <a:t>-Center, </a:t>
            </a:r>
            <a:r>
              <a:rPr lang="de-DE" dirty="0" err="1">
                <a:solidFill>
                  <a:schemeClr val="bg1"/>
                </a:solidFill>
              </a:rPr>
              <a:t>Arch</a:t>
            </a:r>
            <a:r>
              <a:rPr lang="de-DE" dirty="0">
                <a:solidFill>
                  <a:schemeClr val="bg1"/>
                </a:solidFill>
              </a:rPr>
              <a:t>. Jan </a:t>
            </a:r>
            <a:r>
              <a:rPr lang="de-DE" dirty="0" err="1">
                <a:solidFill>
                  <a:schemeClr val="bg1"/>
                </a:solidFill>
              </a:rPr>
              <a:t>Kleihues</a:t>
            </a:r>
            <a:r>
              <a:rPr lang="de-DE" dirty="0">
                <a:solidFill>
                  <a:schemeClr val="bg1"/>
                </a:solidFill>
              </a:rPr>
              <a:t>, 2015</a:t>
            </a:r>
          </a:p>
        </p:txBody>
      </p:sp>
    </p:spTree>
    <p:extLst>
      <p:ext uri="{BB962C8B-B14F-4D97-AF65-F5344CB8AC3E}">
        <p14:creationId xmlns:p14="http://schemas.microsoft.com/office/powerpoint/2010/main" val="69932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2425"/>
            <a:ext cx="9218374" cy="5531024"/>
          </a:xfrm>
          <a:prstGeom prst="rect">
            <a:avLst/>
          </a:prstGeom>
        </p:spPr>
      </p:pic>
      <p:sp>
        <p:nvSpPr>
          <p:cNvPr id="3" name="Textfeld 2"/>
          <p:cNvSpPr txBox="1"/>
          <p:nvPr/>
        </p:nvSpPr>
        <p:spPr>
          <a:xfrm>
            <a:off x="683568" y="6453336"/>
            <a:ext cx="8460432" cy="369332"/>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   Giambattista </a:t>
            </a:r>
            <a:r>
              <a:rPr lang="de-DE" sz="1600" dirty="0" err="1">
                <a:latin typeface="Arial" panose="020B0604020202020204" pitchFamily="34" charset="0"/>
                <a:cs typeface="Arial" panose="020B0604020202020204" pitchFamily="34" charset="0"/>
              </a:rPr>
              <a:t>Nolli</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Nuova</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Topografia</a:t>
            </a:r>
            <a:r>
              <a:rPr lang="de-DE" sz="1600" dirty="0">
                <a:latin typeface="Arial" panose="020B0604020202020204" pitchFamily="34" charset="0"/>
                <a:cs typeface="Arial" panose="020B0604020202020204" pitchFamily="34" charset="0"/>
              </a:rPr>
              <a:t> di Roma, 1748 (Quelle: http//lib.berkely.edu</a:t>
            </a:r>
            <a:r>
              <a:rPr lang="de-DE" dirty="0"/>
              <a:t>)</a:t>
            </a:r>
          </a:p>
        </p:txBody>
      </p:sp>
      <p:sp>
        <p:nvSpPr>
          <p:cNvPr id="4" name="Textfeld 3"/>
          <p:cNvSpPr txBox="1"/>
          <p:nvPr/>
        </p:nvSpPr>
        <p:spPr>
          <a:xfrm>
            <a:off x="683568" y="188640"/>
            <a:ext cx="8136904"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Öffentliche Räume – wovon reden wir?</a:t>
            </a:r>
          </a:p>
        </p:txBody>
      </p:sp>
    </p:spTree>
    <p:extLst>
      <p:ext uri="{BB962C8B-B14F-4D97-AF65-F5344CB8AC3E}">
        <p14:creationId xmlns:p14="http://schemas.microsoft.com/office/powerpoint/2010/main" val="872545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9968"/>
            <a:ext cx="6840760" cy="3454584"/>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560223"/>
            <a:ext cx="4896544" cy="3263619"/>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2918177"/>
            <a:ext cx="2938016" cy="3926258"/>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592" y="3564823"/>
            <a:ext cx="4896544" cy="3263088"/>
          </a:xfrm>
          <a:prstGeom prst="rect">
            <a:avLst/>
          </a:prstGeom>
        </p:spPr>
      </p:pic>
    </p:spTree>
    <p:extLst>
      <p:ext uri="{BB962C8B-B14F-4D97-AF65-F5344CB8AC3E}">
        <p14:creationId xmlns:p14="http://schemas.microsoft.com/office/powerpoint/2010/main" val="174765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9" y="0"/>
            <a:ext cx="3240360" cy="3578485"/>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99392"/>
            <a:ext cx="4667413" cy="337804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35641"/>
            <a:ext cx="9144000" cy="3216482"/>
          </a:xfrm>
          <a:prstGeom prst="rect">
            <a:avLst/>
          </a:prstGeom>
        </p:spPr>
      </p:pic>
      <p:sp>
        <p:nvSpPr>
          <p:cNvPr id="8" name="Textfeld 7"/>
          <p:cNvSpPr txBox="1"/>
          <p:nvPr/>
        </p:nvSpPr>
        <p:spPr>
          <a:xfrm>
            <a:off x="3851919" y="3212976"/>
            <a:ext cx="4667413" cy="369332"/>
          </a:xfrm>
          <a:prstGeom prst="rect">
            <a:avLst/>
          </a:prstGeom>
          <a:solidFill>
            <a:schemeClr val="bg1"/>
          </a:solidFill>
        </p:spPr>
        <p:txBody>
          <a:bodyPr wrap="square" rtlCol="0">
            <a:spAutoFit/>
          </a:bodyPr>
          <a:lstStyle/>
          <a:p>
            <a:r>
              <a:rPr lang="de-DE" dirty="0"/>
              <a:t>       Freiburger Münsterplatz 1944, 1961, 2015</a:t>
            </a:r>
          </a:p>
        </p:txBody>
      </p:sp>
    </p:spTree>
    <p:extLst>
      <p:ext uri="{BB962C8B-B14F-4D97-AF65-F5344CB8AC3E}">
        <p14:creationId xmlns:p14="http://schemas.microsoft.com/office/powerpoint/2010/main" val="424439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2852936"/>
            <a:ext cx="43053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24744"/>
            <a:ext cx="19335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262" y="-27367"/>
            <a:ext cx="8433210" cy="6898834"/>
          </a:xfrm>
          <a:prstGeom prst="rect">
            <a:avLst/>
          </a:prstGeom>
        </p:spPr>
      </p:pic>
      <p:sp>
        <p:nvSpPr>
          <p:cNvPr id="3" name="Textfeld 2"/>
          <p:cNvSpPr txBox="1"/>
          <p:nvPr/>
        </p:nvSpPr>
        <p:spPr>
          <a:xfrm>
            <a:off x="5292080" y="836712"/>
            <a:ext cx="2493311" cy="646331"/>
          </a:xfrm>
          <a:prstGeom prst="rect">
            <a:avLst/>
          </a:prstGeom>
          <a:noFill/>
        </p:spPr>
        <p:txBody>
          <a:bodyPr wrap="none" rtlCol="0">
            <a:spAutoFit/>
          </a:bodyPr>
          <a:lstStyle/>
          <a:p>
            <a:r>
              <a:rPr lang="de-DE" dirty="0"/>
              <a:t>Am Markt, Ölgemälde</a:t>
            </a:r>
          </a:p>
          <a:p>
            <a:r>
              <a:rPr lang="de-DE" dirty="0"/>
              <a:t>Domenico </a:t>
            </a:r>
            <a:r>
              <a:rPr lang="de-DE" dirty="0" err="1"/>
              <a:t>Quaglio</a:t>
            </a:r>
            <a:r>
              <a:rPr lang="de-DE" dirty="0"/>
              <a:t>, 1832</a:t>
            </a:r>
          </a:p>
        </p:txBody>
      </p:sp>
    </p:spTree>
    <p:extLst>
      <p:ext uri="{BB962C8B-B14F-4D97-AF65-F5344CB8AC3E}">
        <p14:creationId xmlns:p14="http://schemas.microsoft.com/office/powerpoint/2010/main" val="2126404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1" y="0"/>
            <a:ext cx="9140017" cy="6858000"/>
          </a:xfrm>
          <a:prstGeom prst="rect">
            <a:avLst/>
          </a:prstGeom>
        </p:spPr>
      </p:pic>
    </p:spTree>
    <p:extLst>
      <p:ext uri="{BB962C8B-B14F-4D97-AF65-F5344CB8AC3E}">
        <p14:creationId xmlns:p14="http://schemas.microsoft.com/office/powerpoint/2010/main" val="12930040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987824" y="764704"/>
            <a:ext cx="2597891" cy="369332"/>
          </a:xfrm>
          <a:prstGeom prst="rect">
            <a:avLst/>
          </a:prstGeom>
          <a:noFill/>
        </p:spPr>
        <p:txBody>
          <a:bodyPr wrap="none" rtlCol="0">
            <a:spAutoFit/>
          </a:bodyPr>
          <a:lstStyle/>
          <a:p>
            <a:r>
              <a:rPr lang="de-DE" dirty="0"/>
              <a:t>Einzelhandelsentwicklung</a:t>
            </a:r>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864" y="0"/>
            <a:ext cx="7740272" cy="6858000"/>
          </a:xfrm>
          <a:prstGeom prst="rect">
            <a:avLst/>
          </a:prstGeom>
        </p:spPr>
      </p:pic>
    </p:spTree>
    <p:extLst>
      <p:ext uri="{BB962C8B-B14F-4D97-AF65-F5344CB8AC3E}">
        <p14:creationId xmlns:p14="http://schemas.microsoft.com/office/powerpoint/2010/main" val="1688594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
            <a:ext cx="4616304" cy="306896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0740" y="0"/>
            <a:ext cx="3604516" cy="3068961"/>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3330" y="3272023"/>
            <a:ext cx="2570946" cy="3428999"/>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521592"/>
            <a:ext cx="5904656" cy="3179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feld 2"/>
          <p:cNvSpPr txBox="1"/>
          <p:nvPr/>
        </p:nvSpPr>
        <p:spPr>
          <a:xfrm>
            <a:off x="683568" y="3140968"/>
            <a:ext cx="3194721" cy="369332"/>
          </a:xfrm>
          <a:prstGeom prst="rect">
            <a:avLst/>
          </a:prstGeom>
          <a:noFill/>
        </p:spPr>
        <p:txBody>
          <a:bodyPr wrap="none" rtlCol="0">
            <a:spAutoFit/>
          </a:bodyPr>
          <a:lstStyle/>
          <a:p>
            <a:r>
              <a:rPr lang="de-DE" dirty="0">
                <a:solidFill>
                  <a:schemeClr val="bg1"/>
                </a:solidFill>
              </a:rPr>
              <a:t>Ernst –August-Galerie Hannover</a:t>
            </a:r>
          </a:p>
        </p:txBody>
      </p:sp>
    </p:spTree>
    <p:extLst>
      <p:ext uri="{BB962C8B-B14F-4D97-AF65-F5344CB8AC3E}">
        <p14:creationId xmlns:p14="http://schemas.microsoft.com/office/powerpoint/2010/main" val="61999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1" y="0"/>
            <a:ext cx="4553029" cy="68580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560" y="0"/>
            <a:ext cx="45814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107504" y="6858000"/>
            <a:ext cx="4252128" cy="369332"/>
          </a:xfrm>
          <a:prstGeom prst="rect">
            <a:avLst/>
          </a:prstGeom>
          <a:noFill/>
        </p:spPr>
        <p:txBody>
          <a:bodyPr wrap="square" rtlCol="0">
            <a:spAutoFit/>
          </a:bodyPr>
          <a:lstStyle/>
          <a:p>
            <a:r>
              <a:rPr lang="de-DE" dirty="0"/>
              <a:t> </a:t>
            </a:r>
            <a:r>
              <a:rPr lang="de-DE" dirty="0" err="1">
                <a:solidFill>
                  <a:schemeClr val="bg1"/>
                </a:solidFill>
              </a:rPr>
              <a:t>Galleria</a:t>
            </a:r>
            <a:r>
              <a:rPr lang="de-DE" dirty="0">
                <a:solidFill>
                  <a:schemeClr val="bg1"/>
                </a:solidFill>
              </a:rPr>
              <a:t> Vittorio Emanuele II, Mailand 1867 </a:t>
            </a:r>
          </a:p>
        </p:txBody>
      </p:sp>
      <p:sp>
        <p:nvSpPr>
          <p:cNvPr id="3" name="Textfeld 2"/>
          <p:cNvSpPr txBox="1"/>
          <p:nvPr/>
        </p:nvSpPr>
        <p:spPr>
          <a:xfrm>
            <a:off x="5436096" y="116632"/>
            <a:ext cx="3168352" cy="923330"/>
          </a:xfrm>
          <a:prstGeom prst="rect">
            <a:avLst/>
          </a:prstGeom>
          <a:noFill/>
        </p:spPr>
        <p:txBody>
          <a:bodyPr wrap="square" rtlCol="0">
            <a:spAutoFit/>
          </a:bodyPr>
          <a:lstStyle/>
          <a:p>
            <a:r>
              <a:rPr lang="de-DE" dirty="0" err="1">
                <a:solidFill>
                  <a:schemeClr val="bg1"/>
                </a:solidFill>
              </a:rPr>
              <a:t>Galleria</a:t>
            </a:r>
            <a:r>
              <a:rPr lang="de-DE" dirty="0">
                <a:solidFill>
                  <a:schemeClr val="bg1"/>
                </a:solidFill>
              </a:rPr>
              <a:t> Vittorio Emanuele II, </a:t>
            </a:r>
          </a:p>
          <a:p>
            <a:r>
              <a:rPr lang="de-DE" dirty="0" err="1">
                <a:solidFill>
                  <a:schemeClr val="bg1"/>
                </a:solidFill>
              </a:rPr>
              <a:t>Arch</a:t>
            </a:r>
            <a:r>
              <a:rPr lang="de-DE" dirty="0">
                <a:solidFill>
                  <a:schemeClr val="bg1"/>
                </a:solidFill>
              </a:rPr>
              <a:t>. Giuseppe </a:t>
            </a:r>
            <a:r>
              <a:rPr lang="de-DE" dirty="0" err="1">
                <a:solidFill>
                  <a:schemeClr val="bg1"/>
                </a:solidFill>
              </a:rPr>
              <a:t>Mengoni</a:t>
            </a:r>
            <a:r>
              <a:rPr lang="de-DE" dirty="0">
                <a:solidFill>
                  <a:schemeClr val="bg1"/>
                </a:solidFill>
              </a:rPr>
              <a:t>, 1867</a:t>
            </a:r>
          </a:p>
          <a:p>
            <a:endParaRPr lang="de-DE" dirty="0"/>
          </a:p>
        </p:txBody>
      </p:sp>
    </p:spTree>
    <p:extLst>
      <p:ext uri="{BB962C8B-B14F-4D97-AF65-F5344CB8AC3E}">
        <p14:creationId xmlns:p14="http://schemas.microsoft.com/office/powerpoint/2010/main" val="388639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1520" y="260648"/>
            <a:ext cx="8229600" cy="1143000"/>
          </a:xfrm>
        </p:spPr>
        <p:txBody>
          <a:bodyPr>
            <a:normAutofit/>
          </a:bodyPr>
          <a:lstStyle/>
          <a:p>
            <a:r>
              <a:rPr lang="de-DE" sz="3200" b="1" dirty="0">
                <a:solidFill>
                  <a:schemeClr val="bg1"/>
                </a:solidFill>
                <a:latin typeface="Arial" panose="020B0604020202020204" pitchFamily="34" charset="0"/>
                <a:cs typeface="Arial" panose="020B0604020202020204" pitchFamily="34" charset="0"/>
              </a:rPr>
              <a:t>Ziele der Stadtgestaltung</a:t>
            </a:r>
          </a:p>
        </p:txBody>
      </p:sp>
      <p:sp>
        <p:nvSpPr>
          <p:cNvPr id="3" name="Textfeld 2"/>
          <p:cNvSpPr txBox="1"/>
          <p:nvPr/>
        </p:nvSpPr>
        <p:spPr>
          <a:xfrm>
            <a:off x="827584" y="1577072"/>
            <a:ext cx="7776864" cy="3724096"/>
          </a:xfrm>
          <a:prstGeom prst="rect">
            <a:avLst/>
          </a:prstGeom>
          <a:noFill/>
        </p:spPr>
        <p:txBody>
          <a:bodyPr wrap="square" rtlCol="0">
            <a:spAutoFit/>
          </a:bodyPr>
          <a:lstStyle/>
          <a:p>
            <a:r>
              <a:rPr lang="de-DE" sz="2800" b="1" dirty="0">
                <a:solidFill>
                  <a:schemeClr val="bg1"/>
                </a:solidFill>
              </a:rPr>
              <a:t>Kontinuität:</a:t>
            </a:r>
            <a:r>
              <a:rPr lang="de-DE" sz="2400" b="1" dirty="0">
                <a:solidFill>
                  <a:schemeClr val="bg1"/>
                </a:solidFill>
              </a:rPr>
              <a:t>	</a:t>
            </a:r>
            <a:r>
              <a:rPr lang="de-DE" sz="2400" b="1" dirty="0"/>
              <a:t>      </a:t>
            </a:r>
            <a:r>
              <a:rPr lang="de-DE" sz="2400" b="1" i="1" dirty="0"/>
              <a:t>(städte-)bauliche historische Bedeutung</a:t>
            </a:r>
          </a:p>
          <a:p>
            <a:endParaRPr lang="de-DE" sz="2400" b="1" i="1" dirty="0"/>
          </a:p>
          <a:p>
            <a:r>
              <a:rPr lang="de-DE" sz="2800" b="1" dirty="0">
                <a:solidFill>
                  <a:schemeClr val="bg1"/>
                </a:solidFill>
              </a:rPr>
              <a:t>Orientierung:</a:t>
            </a:r>
            <a:r>
              <a:rPr lang="de-DE" sz="2400" b="1" dirty="0"/>
              <a:t>    </a:t>
            </a:r>
            <a:r>
              <a:rPr lang="de-DE" sz="2400" b="1" i="1" dirty="0"/>
              <a:t>Erreichbarkeit, System öffentlicher Räume</a:t>
            </a:r>
          </a:p>
          <a:p>
            <a:endParaRPr lang="de-DE" sz="2400" b="1" dirty="0"/>
          </a:p>
          <a:p>
            <a:r>
              <a:rPr lang="de-DE" sz="2800" b="1" dirty="0">
                <a:solidFill>
                  <a:schemeClr val="bg1"/>
                </a:solidFill>
              </a:rPr>
              <a:t>Erlebbarkeit:</a:t>
            </a:r>
            <a:r>
              <a:rPr lang="de-DE" sz="2400" b="1" dirty="0">
                <a:solidFill>
                  <a:srgbClr val="FF0000"/>
                </a:solidFill>
              </a:rPr>
              <a:t>     </a:t>
            </a:r>
            <a:r>
              <a:rPr lang="de-DE" sz="2400" b="1" i="1" dirty="0"/>
              <a:t>Attraktivität, Vielfalt</a:t>
            </a:r>
          </a:p>
          <a:p>
            <a:endParaRPr lang="de-DE" sz="2400" b="1" dirty="0"/>
          </a:p>
          <a:p>
            <a:r>
              <a:rPr lang="de-DE" sz="2800" b="1" dirty="0">
                <a:solidFill>
                  <a:schemeClr val="bg1"/>
                </a:solidFill>
              </a:rPr>
              <a:t>Identifikation:</a:t>
            </a:r>
            <a:r>
              <a:rPr lang="de-DE" sz="2400" b="1" dirty="0"/>
              <a:t>   </a:t>
            </a:r>
            <a:r>
              <a:rPr lang="de-DE" sz="2400" b="1" i="1" dirty="0"/>
              <a:t>Emotionale Bindung</a:t>
            </a:r>
          </a:p>
          <a:p>
            <a:endParaRPr lang="de-DE" sz="2400" b="1" dirty="0"/>
          </a:p>
          <a:p>
            <a:r>
              <a:rPr lang="de-DE" sz="2800" b="1" dirty="0">
                <a:solidFill>
                  <a:schemeClr val="bg1"/>
                </a:solidFill>
              </a:rPr>
              <a:t>Individualität:</a:t>
            </a:r>
            <a:r>
              <a:rPr lang="de-DE" sz="2400" b="1" dirty="0">
                <a:solidFill>
                  <a:srgbClr val="FF0000"/>
                </a:solidFill>
              </a:rPr>
              <a:t>   </a:t>
            </a:r>
            <a:r>
              <a:rPr lang="de-DE" sz="2400" b="1" i="1" dirty="0"/>
              <a:t>Ästhetik, </a:t>
            </a:r>
            <a:r>
              <a:rPr lang="de-DE" sz="2400" b="1" i="1" dirty="0" err="1"/>
              <a:t>Maßstäblichkeit</a:t>
            </a:r>
            <a:endParaRPr lang="de-DE" sz="2400" b="1" i="1" dirty="0"/>
          </a:p>
        </p:txBody>
      </p:sp>
    </p:spTree>
    <p:extLst>
      <p:ext uri="{BB962C8B-B14F-4D97-AF65-F5344CB8AC3E}">
        <p14:creationId xmlns:p14="http://schemas.microsoft.com/office/powerpoint/2010/main" val="8801029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4476139" cy="6305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952" y="260648"/>
            <a:ext cx="4510406" cy="6303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8196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02313"/>
            <a:ext cx="9144000" cy="5853373"/>
          </a:xfrm>
          <a:prstGeom prst="rect">
            <a:avLst/>
          </a:prstGeom>
        </p:spPr>
      </p:pic>
      <p:sp>
        <p:nvSpPr>
          <p:cNvPr id="3" name="Ellipse 2"/>
          <p:cNvSpPr/>
          <p:nvPr/>
        </p:nvSpPr>
        <p:spPr>
          <a:xfrm rot="19996317">
            <a:off x="4644008" y="4725144"/>
            <a:ext cx="432048"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Ellipse 3"/>
          <p:cNvSpPr/>
          <p:nvPr/>
        </p:nvSpPr>
        <p:spPr>
          <a:xfrm>
            <a:off x="5220072" y="5661248"/>
            <a:ext cx="360040" cy="6996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p:cNvSpPr/>
          <p:nvPr/>
        </p:nvSpPr>
        <p:spPr>
          <a:xfrm>
            <a:off x="899592" y="1435211"/>
            <a:ext cx="576064"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p:cNvSpPr/>
          <p:nvPr/>
        </p:nvSpPr>
        <p:spPr>
          <a:xfrm>
            <a:off x="3467832" y="2420888"/>
            <a:ext cx="177308"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p:cNvSpPr txBox="1"/>
          <p:nvPr/>
        </p:nvSpPr>
        <p:spPr>
          <a:xfrm>
            <a:off x="0" y="6360874"/>
            <a:ext cx="8892480" cy="369332"/>
          </a:xfrm>
          <a:prstGeom prst="rect">
            <a:avLst/>
          </a:prstGeom>
          <a:noFill/>
        </p:spPr>
        <p:txBody>
          <a:bodyPr wrap="square" rtlCol="0">
            <a:spAutoFit/>
          </a:bodyPr>
          <a:lstStyle/>
          <a:p>
            <a:r>
              <a:rPr lang="de-DE" dirty="0"/>
              <a:t>     </a:t>
            </a:r>
            <a:r>
              <a:rPr lang="de-DE" dirty="0">
                <a:solidFill>
                  <a:schemeClr val="bg1"/>
                </a:solidFill>
              </a:rPr>
              <a:t>Abfolge zentraler Plätze: </a:t>
            </a:r>
            <a:r>
              <a:rPr lang="de-DE" dirty="0" err="1">
                <a:solidFill>
                  <a:schemeClr val="bg1"/>
                </a:solidFill>
              </a:rPr>
              <a:t>Aegidientorplatz</a:t>
            </a:r>
            <a:r>
              <a:rPr lang="de-DE" dirty="0">
                <a:solidFill>
                  <a:schemeClr val="bg1"/>
                </a:solidFill>
              </a:rPr>
              <a:t>, </a:t>
            </a:r>
            <a:r>
              <a:rPr lang="de-DE" dirty="0" err="1">
                <a:solidFill>
                  <a:schemeClr val="bg1"/>
                </a:solidFill>
              </a:rPr>
              <a:t>Georgsplatz</a:t>
            </a:r>
            <a:r>
              <a:rPr lang="de-DE" dirty="0">
                <a:solidFill>
                  <a:schemeClr val="bg1"/>
                </a:solidFill>
              </a:rPr>
              <a:t>, Opernplatz, </a:t>
            </a:r>
            <a:r>
              <a:rPr lang="de-DE" dirty="0" err="1">
                <a:solidFill>
                  <a:schemeClr val="bg1"/>
                </a:solidFill>
              </a:rPr>
              <a:t>Kröpcke</a:t>
            </a:r>
            <a:r>
              <a:rPr lang="de-DE" dirty="0">
                <a:solidFill>
                  <a:schemeClr val="bg1"/>
                </a:solidFill>
              </a:rPr>
              <a:t>, Steintorplatz</a:t>
            </a:r>
          </a:p>
        </p:txBody>
      </p:sp>
    </p:spTree>
    <p:extLst>
      <p:ext uri="{BB962C8B-B14F-4D97-AF65-F5344CB8AC3E}">
        <p14:creationId xmlns:p14="http://schemas.microsoft.com/office/powerpoint/2010/main" val="1598821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6712"/>
            <a:ext cx="9144000" cy="5652492"/>
          </a:xfrm>
          <a:prstGeom prst="rect">
            <a:avLst/>
          </a:prstGeom>
        </p:spPr>
      </p:pic>
      <p:sp>
        <p:nvSpPr>
          <p:cNvPr id="3" name="Textfeld 2"/>
          <p:cNvSpPr txBox="1"/>
          <p:nvPr/>
        </p:nvSpPr>
        <p:spPr>
          <a:xfrm>
            <a:off x="611560" y="188640"/>
            <a:ext cx="7742825" cy="584775"/>
          </a:xfrm>
          <a:prstGeom prst="rect">
            <a:avLst/>
          </a:prstGeom>
          <a:noFill/>
        </p:spPr>
        <p:txBody>
          <a:bodyPr wrap="none" rtlCol="0">
            <a:spAutoFit/>
          </a:bodyPr>
          <a:lstStyle/>
          <a:p>
            <a:r>
              <a:rPr lang="de-DE" sz="3200" b="1" dirty="0">
                <a:latin typeface="Arial" panose="020B0604020202020204" pitchFamily="34" charset="0"/>
                <a:cs typeface="Arial" panose="020B0604020202020204" pitchFamily="34" charset="0"/>
              </a:rPr>
              <a:t>Öffentliche Räume – wovon reden wir?</a:t>
            </a:r>
          </a:p>
        </p:txBody>
      </p:sp>
      <p:sp>
        <p:nvSpPr>
          <p:cNvPr id="4" name="Textfeld 3"/>
          <p:cNvSpPr txBox="1"/>
          <p:nvPr/>
        </p:nvSpPr>
        <p:spPr>
          <a:xfrm>
            <a:off x="323528" y="6489204"/>
            <a:ext cx="8331898" cy="338554"/>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 Hufeisensiedlung Berlin, </a:t>
            </a:r>
            <a:r>
              <a:rPr lang="de-DE" sz="1600" dirty="0" err="1">
                <a:latin typeface="Arial" panose="020B0604020202020204" pitchFamily="34" charset="0"/>
                <a:cs typeface="Arial" panose="020B0604020202020204" pitchFamily="34" charset="0"/>
              </a:rPr>
              <a:t>Arch</a:t>
            </a:r>
            <a:r>
              <a:rPr lang="de-DE" sz="1600" dirty="0">
                <a:latin typeface="Arial" panose="020B0604020202020204" pitchFamily="34" charset="0"/>
                <a:cs typeface="Arial" panose="020B0604020202020204" pitchFamily="34" charset="0"/>
              </a:rPr>
              <a:t>. Bruno Taut, Martin Wagner, Leberecht </a:t>
            </a:r>
            <a:r>
              <a:rPr lang="de-DE" sz="1600" dirty="0" err="1">
                <a:latin typeface="Arial" panose="020B0604020202020204" pitchFamily="34" charset="0"/>
                <a:cs typeface="Arial" panose="020B0604020202020204" pitchFamily="34" charset="0"/>
              </a:rPr>
              <a:t>Migge</a:t>
            </a:r>
            <a:r>
              <a:rPr lang="de-DE" sz="1600" dirty="0">
                <a:latin typeface="Arial" panose="020B0604020202020204" pitchFamily="34" charset="0"/>
                <a:cs typeface="Arial" panose="020B0604020202020204" pitchFamily="34" charset="0"/>
              </a:rPr>
              <a:t>, 1925 - 1933</a:t>
            </a:r>
          </a:p>
        </p:txBody>
      </p:sp>
    </p:spTree>
    <p:extLst>
      <p:ext uri="{BB962C8B-B14F-4D97-AF65-F5344CB8AC3E}">
        <p14:creationId xmlns:p14="http://schemas.microsoft.com/office/powerpoint/2010/main" val="1100627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07" y="116632"/>
            <a:ext cx="9145016" cy="6096677"/>
          </a:xfrm>
          <a:prstGeom prst="rect">
            <a:avLst/>
          </a:prstGeom>
        </p:spPr>
      </p:pic>
      <p:sp>
        <p:nvSpPr>
          <p:cNvPr id="4" name="Textfeld 3"/>
          <p:cNvSpPr txBox="1"/>
          <p:nvPr/>
        </p:nvSpPr>
        <p:spPr>
          <a:xfrm>
            <a:off x="2339752" y="6309320"/>
            <a:ext cx="4535537" cy="369332"/>
          </a:xfrm>
          <a:prstGeom prst="rect">
            <a:avLst/>
          </a:prstGeom>
          <a:noFill/>
        </p:spPr>
        <p:txBody>
          <a:bodyPr wrap="none" rtlCol="0">
            <a:spAutoFit/>
          </a:bodyPr>
          <a:lstStyle/>
          <a:p>
            <a:r>
              <a:rPr lang="de-DE" dirty="0">
                <a:solidFill>
                  <a:schemeClr val="bg1"/>
                </a:solidFill>
              </a:rPr>
              <a:t>Opernplatz, Landschaftsarchitekt Kamel </a:t>
            </a:r>
            <a:r>
              <a:rPr lang="de-DE" dirty="0" err="1">
                <a:solidFill>
                  <a:schemeClr val="bg1"/>
                </a:solidFill>
              </a:rPr>
              <a:t>Louafi</a:t>
            </a:r>
            <a:endParaRPr lang="de-DE" dirty="0">
              <a:solidFill>
                <a:schemeClr val="bg1"/>
              </a:solidFill>
            </a:endParaRPr>
          </a:p>
        </p:txBody>
      </p:sp>
    </p:spTree>
    <p:extLst>
      <p:ext uri="{BB962C8B-B14F-4D97-AF65-F5344CB8AC3E}">
        <p14:creationId xmlns:p14="http://schemas.microsoft.com/office/powerpoint/2010/main" val="32391731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Textfeld 2"/>
          <p:cNvSpPr txBox="1"/>
          <p:nvPr/>
        </p:nvSpPr>
        <p:spPr>
          <a:xfrm>
            <a:off x="1331640" y="5949280"/>
            <a:ext cx="7776864" cy="369332"/>
          </a:xfrm>
          <a:prstGeom prst="rect">
            <a:avLst/>
          </a:prstGeom>
          <a:noFill/>
        </p:spPr>
        <p:txBody>
          <a:bodyPr wrap="square" rtlCol="0">
            <a:spAutoFit/>
          </a:bodyPr>
          <a:lstStyle/>
          <a:p>
            <a:r>
              <a:rPr lang="de-DE" dirty="0">
                <a:solidFill>
                  <a:schemeClr val="bg1"/>
                </a:solidFill>
              </a:rPr>
              <a:t>                                                                                      </a:t>
            </a:r>
            <a:r>
              <a:rPr lang="de-DE" dirty="0" err="1">
                <a:solidFill>
                  <a:schemeClr val="bg1"/>
                </a:solidFill>
              </a:rPr>
              <a:t>Karmarschstraße</a:t>
            </a:r>
            <a:r>
              <a:rPr lang="de-DE" dirty="0">
                <a:solidFill>
                  <a:schemeClr val="bg1"/>
                </a:solidFill>
              </a:rPr>
              <a:t> 2015</a:t>
            </a:r>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11354"/>
            <a:ext cx="4025900" cy="2743200"/>
          </a:xfrm>
          <a:prstGeom prst="rect">
            <a:avLst/>
          </a:prstGeom>
        </p:spPr>
      </p:pic>
    </p:spTree>
    <p:extLst>
      <p:ext uri="{BB962C8B-B14F-4D97-AF65-F5344CB8AC3E}">
        <p14:creationId xmlns:p14="http://schemas.microsoft.com/office/powerpoint/2010/main" val="408244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61026"/>
            <a:ext cx="4613922" cy="6919026"/>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195" y="0"/>
            <a:ext cx="4549805" cy="3033203"/>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2807" y="3837949"/>
            <a:ext cx="4530077" cy="3020051"/>
          </a:xfrm>
          <a:prstGeom prst="rect">
            <a:avLst/>
          </a:prstGeom>
        </p:spPr>
      </p:pic>
      <p:sp>
        <p:nvSpPr>
          <p:cNvPr id="5" name="Textfeld 4"/>
          <p:cNvSpPr txBox="1"/>
          <p:nvPr/>
        </p:nvSpPr>
        <p:spPr>
          <a:xfrm>
            <a:off x="107504" y="260648"/>
            <a:ext cx="4635184" cy="369332"/>
          </a:xfrm>
          <a:prstGeom prst="rect">
            <a:avLst/>
          </a:prstGeom>
          <a:noFill/>
        </p:spPr>
        <p:txBody>
          <a:bodyPr wrap="square" rtlCol="0">
            <a:spAutoFit/>
          </a:bodyPr>
          <a:lstStyle/>
          <a:p>
            <a:r>
              <a:rPr lang="de-DE" dirty="0"/>
              <a:t>Neues Rathaus, 1913, </a:t>
            </a:r>
            <a:r>
              <a:rPr lang="de-DE" dirty="0" err="1"/>
              <a:t>Arch</a:t>
            </a:r>
            <a:r>
              <a:rPr lang="de-DE" dirty="0"/>
              <a:t>. Hermann Eggert</a:t>
            </a:r>
          </a:p>
        </p:txBody>
      </p:sp>
      <p:sp>
        <p:nvSpPr>
          <p:cNvPr id="6" name="Textfeld 5"/>
          <p:cNvSpPr txBox="1"/>
          <p:nvPr/>
        </p:nvSpPr>
        <p:spPr>
          <a:xfrm>
            <a:off x="4860032" y="3284984"/>
            <a:ext cx="3830600" cy="369332"/>
          </a:xfrm>
          <a:prstGeom prst="rect">
            <a:avLst/>
          </a:prstGeom>
          <a:noFill/>
        </p:spPr>
        <p:txBody>
          <a:bodyPr wrap="none" rtlCol="0">
            <a:spAutoFit/>
          </a:bodyPr>
          <a:lstStyle/>
          <a:p>
            <a:r>
              <a:rPr lang="de-DE" dirty="0"/>
              <a:t>  </a:t>
            </a:r>
            <a:r>
              <a:rPr lang="de-DE" dirty="0" err="1"/>
              <a:t>Trammplatz</a:t>
            </a:r>
            <a:r>
              <a:rPr lang="de-DE" dirty="0"/>
              <a:t>, </a:t>
            </a:r>
            <a:r>
              <a:rPr lang="de-DE" dirty="0" err="1"/>
              <a:t>Arch</a:t>
            </a:r>
            <a:r>
              <a:rPr lang="de-DE" dirty="0"/>
              <a:t>. Kamel </a:t>
            </a:r>
            <a:r>
              <a:rPr lang="de-DE" dirty="0" err="1"/>
              <a:t>Louafi</a:t>
            </a:r>
            <a:r>
              <a:rPr lang="de-DE" dirty="0"/>
              <a:t>, 2015</a:t>
            </a:r>
          </a:p>
        </p:txBody>
      </p:sp>
    </p:spTree>
    <p:extLst>
      <p:ext uri="{BB962C8B-B14F-4D97-AF65-F5344CB8AC3E}">
        <p14:creationId xmlns:p14="http://schemas.microsoft.com/office/powerpoint/2010/main" val="27342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3" name="Textfeld 2"/>
          <p:cNvSpPr txBox="1"/>
          <p:nvPr/>
        </p:nvSpPr>
        <p:spPr>
          <a:xfrm>
            <a:off x="5724128" y="5877272"/>
            <a:ext cx="3009735" cy="646331"/>
          </a:xfrm>
          <a:prstGeom prst="rect">
            <a:avLst/>
          </a:prstGeom>
          <a:noFill/>
        </p:spPr>
        <p:txBody>
          <a:bodyPr wrap="none" rtlCol="0">
            <a:spAutoFit/>
          </a:bodyPr>
          <a:lstStyle/>
          <a:p>
            <a:r>
              <a:rPr lang="de-DE" dirty="0" err="1">
                <a:solidFill>
                  <a:schemeClr val="bg1"/>
                </a:solidFill>
              </a:rPr>
              <a:t>Trammplatz</a:t>
            </a:r>
            <a:r>
              <a:rPr lang="de-DE" dirty="0">
                <a:solidFill>
                  <a:schemeClr val="bg1"/>
                </a:solidFill>
              </a:rPr>
              <a:t> mit Bogenschütze</a:t>
            </a:r>
          </a:p>
          <a:p>
            <a:r>
              <a:rPr lang="de-DE" dirty="0">
                <a:solidFill>
                  <a:schemeClr val="bg1"/>
                </a:solidFill>
              </a:rPr>
              <a:t>Ernst Moritz </a:t>
            </a:r>
            <a:r>
              <a:rPr lang="de-DE" dirty="0" err="1">
                <a:solidFill>
                  <a:schemeClr val="bg1"/>
                </a:solidFill>
              </a:rPr>
              <a:t>Geyger</a:t>
            </a:r>
            <a:r>
              <a:rPr lang="de-DE" dirty="0">
                <a:solidFill>
                  <a:schemeClr val="bg1"/>
                </a:solidFill>
              </a:rPr>
              <a:t>, 1939</a:t>
            </a:r>
          </a:p>
        </p:txBody>
      </p:sp>
    </p:spTree>
    <p:extLst>
      <p:ext uri="{BB962C8B-B14F-4D97-AF65-F5344CB8AC3E}">
        <p14:creationId xmlns:p14="http://schemas.microsoft.com/office/powerpoint/2010/main" val="348375723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611560" y="7389440"/>
            <a:ext cx="302840" cy="122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0" y="6453336"/>
            <a:ext cx="9144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07504" y="6525344"/>
            <a:ext cx="9036496" cy="276999"/>
          </a:xfrm>
          <a:prstGeom prst="rect">
            <a:avLst/>
          </a:prstGeom>
          <a:noFill/>
        </p:spPr>
        <p:txBody>
          <a:bodyPr wrap="square" rtlCol="0">
            <a:spAutoFit/>
          </a:bodyPr>
          <a:lstStyle/>
          <a:p>
            <a:r>
              <a:rPr lang="de-DE" sz="1200" dirty="0"/>
              <a:t>    Vielfalt im Dialog erleben				                                                                    Prof. Eckart </a:t>
            </a:r>
            <a:r>
              <a:rPr lang="de-DE" sz="1200" dirty="0" err="1"/>
              <a:t>Güldenberg</a:t>
            </a:r>
            <a:r>
              <a:rPr lang="de-DE" sz="1200" dirty="0"/>
              <a:t>  </a:t>
            </a:r>
          </a:p>
        </p:txBody>
      </p:sp>
      <p:sp>
        <p:nvSpPr>
          <p:cNvPr id="2" name="Textfeld 1"/>
          <p:cNvSpPr txBox="1"/>
          <p:nvPr/>
        </p:nvSpPr>
        <p:spPr>
          <a:xfrm>
            <a:off x="539552" y="260648"/>
            <a:ext cx="8496944" cy="461665"/>
          </a:xfrm>
          <a:prstGeom prst="rect">
            <a:avLst/>
          </a:prstGeom>
          <a:noFill/>
        </p:spPr>
        <p:txBody>
          <a:bodyPr wrap="square" rtlCol="0">
            <a:spAutoFit/>
          </a:bodyPr>
          <a:lstStyle/>
          <a:p>
            <a:r>
              <a:rPr lang="de-DE" b="1" dirty="0"/>
              <a:t>                       </a:t>
            </a:r>
            <a:r>
              <a:rPr lang="de-DE" sz="2400" b="1" dirty="0"/>
              <a:t>Hannover City 2020+ Der Entwurf</a:t>
            </a:r>
            <a:endParaRPr lang="de-DE"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449231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5004048" y="836712"/>
            <a:ext cx="864096" cy="1008112"/>
          </a:xfrm>
          <a:prstGeom prst="rect">
            <a:avLst/>
          </a:prstGeom>
          <a:noFill/>
        </p:spPr>
        <p:txBody>
          <a:bodyPr wrap="square" rtlCol="0">
            <a:spAutoFit/>
          </a:bodyPr>
          <a:lstStyle/>
          <a:p>
            <a:endParaRPr lang="de-DE" dirty="0"/>
          </a:p>
        </p:txBody>
      </p:sp>
      <p:sp>
        <p:nvSpPr>
          <p:cNvPr id="7" name="Textfeld 6"/>
          <p:cNvSpPr txBox="1"/>
          <p:nvPr/>
        </p:nvSpPr>
        <p:spPr>
          <a:xfrm>
            <a:off x="4572000" y="1196752"/>
            <a:ext cx="4933663" cy="1846659"/>
          </a:xfrm>
          <a:prstGeom prst="rect">
            <a:avLst/>
          </a:prstGeom>
          <a:noFill/>
        </p:spPr>
        <p:txBody>
          <a:bodyPr wrap="square" rtlCol="0">
            <a:spAutoFit/>
          </a:bodyPr>
          <a:lstStyle/>
          <a:p>
            <a:r>
              <a:rPr lang="de-DE" dirty="0"/>
              <a:t>„Der City-Ring wird unter Wahrung seiner</a:t>
            </a:r>
          </a:p>
          <a:p>
            <a:r>
              <a:rPr lang="de-DE" dirty="0"/>
              <a:t>Leistungsfähigkeit im Bereich des </a:t>
            </a:r>
            <a:r>
              <a:rPr lang="de-DE" dirty="0" err="1"/>
              <a:t>Leibnizufers</a:t>
            </a:r>
            <a:endParaRPr lang="de-DE" dirty="0"/>
          </a:p>
          <a:p>
            <a:r>
              <a:rPr lang="de-DE" dirty="0"/>
              <a:t>auf jeweils </a:t>
            </a:r>
            <a:r>
              <a:rPr lang="de-DE" sz="2400" b="1" dirty="0">
                <a:solidFill>
                  <a:srgbClr val="FF0000"/>
                </a:solidFill>
              </a:rPr>
              <a:t>zwei Fahrspuren </a:t>
            </a:r>
            <a:r>
              <a:rPr lang="de-DE" dirty="0"/>
              <a:t>pro Richtung</a:t>
            </a:r>
          </a:p>
          <a:p>
            <a:r>
              <a:rPr lang="de-DE" dirty="0"/>
              <a:t>Umgebaut und mit breiten Geh- und Radwegen</a:t>
            </a:r>
          </a:p>
          <a:p>
            <a:r>
              <a:rPr lang="de-DE" dirty="0"/>
              <a:t> ausgestattet.“</a:t>
            </a:r>
          </a:p>
          <a:p>
            <a:r>
              <a:rPr lang="de-DE" dirty="0"/>
              <a:t>(2011, S.55)</a:t>
            </a:r>
          </a:p>
        </p:txBody>
      </p:sp>
      <p:sp>
        <p:nvSpPr>
          <p:cNvPr id="15" name="Textfeld 14"/>
          <p:cNvSpPr txBox="1"/>
          <p:nvPr/>
        </p:nvSpPr>
        <p:spPr>
          <a:xfrm>
            <a:off x="3203848" y="5877272"/>
            <a:ext cx="1296144" cy="369332"/>
          </a:xfrm>
          <a:prstGeom prst="rect">
            <a:avLst/>
          </a:prstGeom>
          <a:noFill/>
        </p:spPr>
        <p:txBody>
          <a:bodyPr wrap="square" rtlCol="0">
            <a:spAutoFit/>
          </a:bodyPr>
          <a:lstStyle/>
          <a:p>
            <a:r>
              <a:rPr lang="de-DE" dirty="0"/>
              <a:t>City-Ring</a:t>
            </a:r>
          </a:p>
        </p:txBody>
      </p:sp>
    </p:spTree>
    <p:extLst>
      <p:ext uri="{BB962C8B-B14F-4D97-AF65-F5344CB8AC3E}">
        <p14:creationId xmlns:p14="http://schemas.microsoft.com/office/powerpoint/2010/main" val="1005279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7" y="0"/>
            <a:ext cx="3949700" cy="2781300"/>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440" y="1790073"/>
            <a:ext cx="5040560" cy="5040560"/>
          </a:xfrm>
          <a:prstGeom prst="rect">
            <a:avLst/>
          </a:prstGeom>
        </p:spPr>
      </p:pic>
      <p:sp>
        <p:nvSpPr>
          <p:cNvPr id="3" name="Textfeld 2"/>
          <p:cNvSpPr txBox="1"/>
          <p:nvPr/>
        </p:nvSpPr>
        <p:spPr>
          <a:xfrm>
            <a:off x="395536" y="2996952"/>
            <a:ext cx="3200556" cy="369332"/>
          </a:xfrm>
          <a:prstGeom prst="rect">
            <a:avLst/>
          </a:prstGeom>
          <a:noFill/>
        </p:spPr>
        <p:txBody>
          <a:bodyPr wrap="none" rtlCol="0">
            <a:spAutoFit/>
          </a:bodyPr>
          <a:lstStyle/>
          <a:p>
            <a:r>
              <a:rPr lang="de-DE" dirty="0">
                <a:solidFill>
                  <a:schemeClr val="bg1"/>
                </a:solidFill>
              </a:rPr>
              <a:t>Steintorplatz um 1960 und 2016</a:t>
            </a:r>
          </a:p>
        </p:txBody>
      </p:sp>
    </p:spTree>
    <p:extLst>
      <p:ext uri="{BB962C8B-B14F-4D97-AF65-F5344CB8AC3E}">
        <p14:creationId xmlns:p14="http://schemas.microsoft.com/office/powerpoint/2010/main" val="938903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2788369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5294202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9144000" cy="4271963"/>
          </a:xfrm>
          <a:prstGeom prst="rect">
            <a:avLst/>
          </a:prstGeom>
        </p:spPr>
      </p:pic>
      <p:sp>
        <p:nvSpPr>
          <p:cNvPr id="3" name="Textfeld 2"/>
          <p:cNvSpPr txBox="1"/>
          <p:nvPr/>
        </p:nvSpPr>
        <p:spPr>
          <a:xfrm>
            <a:off x="467544" y="5085184"/>
            <a:ext cx="8424936" cy="1754326"/>
          </a:xfrm>
          <a:prstGeom prst="rect">
            <a:avLst/>
          </a:prstGeom>
          <a:noFill/>
        </p:spPr>
        <p:txBody>
          <a:bodyPr wrap="square" rtlCol="0">
            <a:spAutoFit/>
          </a:bodyPr>
          <a:lstStyle/>
          <a:p>
            <a:r>
              <a:rPr lang="de-DE" dirty="0">
                <a:solidFill>
                  <a:schemeClr val="bg1"/>
                </a:solidFill>
              </a:rPr>
              <a:t>„Der Nordmannblock wird durch 13 einzelne Gebäude</a:t>
            </a:r>
            <a:r>
              <a:rPr lang="de-DE" u="sng" dirty="0">
                <a:solidFill>
                  <a:schemeClr val="bg1"/>
                </a:solidFill>
                <a:hlinkClick r:id="rId3" tooltip="Parzelle"/>
              </a:rPr>
              <a:t>parzellen</a:t>
            </a:r>
            <a:r>
              <a:rPr lang="de-DE" dirty="0">
                <a:solidFill>
                  <a:schemeClr val="bg1"/>
                </a:solidFill>
              </a:rPr>
              <a:t> gebildet. Zusätzlich ist auch der Innenhof in mehrere Einzelparzellen unterteilt. Insgesamt gibt es 12 verschiedene Eigentümer bzw. </a:t>
            </a:r>
            <a:r>
              <a:rPr lang="de-DE" u="sng" dirty="0">
                <a:solidFill>
                  <a:schemeClr val="bg1"/>
                </a:solidFill>
                <a:hlinkClick r:id="rId4" tooltip="Eigentümergemeinschaft"/>
              </a:rPr>
              <a:t>Eigentümergemeinschaften</a:t>
            </a:r>
            <a:r>
              <a:rPr lang="de-DE" dirty="0">
                <a:solidFill>
                  <a:schemeClr val="bg1"/>
                </a:solidFill>
              </a:rPr>
              <a:t>, darunter 4 </a:t>
            </a:r>
            <a:r>
              <a:rPr lang="de-DE" u="sng" dirty="0">
                <a:solidFill>
                  <a:schemeClr val="bg1"/>
                </a:solidFill>
                <a:hlinkClick r:id="rId5" tooltip="Erbengemeinschaft"/>
              </a:rPr>
              <a:t>Erbengemeinschaften</a:t>
            </a:r>
            <a:r>
              <a:rPr lang="de-DE" dirty="0">
                <a:solidFill>
                  <a:schemeClr val="bg1"/>
                </a:solidFill>
              </a:rPr>
              <a:t> mit mehreren Mitgliedern und bei zwei </a:t>
            </a:r>
            <a:r>
              <a:rPr lang="de-DE" u="sng" dirty="0">
                <a:solidFill>
                  <a:schemeClr val="bg1"/>
                </a:solidFill>
                <a:hlinkClick r:id="rId6" tooltip="Flurstück"/>
              </a:rPr>
              <a:t>Flurstücken</a:t>
            </a:r>
            <a:r>
              <a:rPr lang="de-DE" dirty="0">
                <a:solidFill>
                  <a:schemeClr val="bg1"/>
                </a:solidFill>
              </a:rPr>
              <a:t> gibt es </a:t>
            </a:r>
            <a:r>
              <a:rPr lang="de-DE" u="sng" dirty="0">
                <a:solidFill>
                  <a:schemeClr val="bg1"/>
                </a:solidFill>
                <a:hlinkClick r:id="rId7" tooltip="Teileigentum"/>
              </a:rPr>
              <a:t>Teileigentum</a:t>
            </a:r>
            <a:r>
              <a:rPr lang="de-DE" dirty="0">
                <a:solidFill>
                  <a:schemeClr val="bg1"/>
                </a:solidFill>
              </a:rPr>
              <a:t> mit mehreren Eigentümern.</a:t>
            </a:r>
            <a:r>
              <a:rPr lang="de-DE" u="sng" baseline="30000" dirty="0">
                <a:solidFill>
                  <a:schemeClr val="bg1"/>
                </a:solidFill>
                <a:hlinkClick r:id="rId8"/>
              </a:rPr>
              <a:t>[2]</a:t>
            </a:r>
            <a:r>
              <a:rPr lang="de-DE" dirty="0">
                <a:solidFill>
                  <a:schemeClr val="bg1"/>
                </a:solidFill>
              </a:rPr>
              <a:t>“</a:t>
            </a:r>
          </a:p>
          <a:p>
            <a:endParaRPr lang="de-DE" dirty="0">
              <a:solidFill>
                <a:schemeClr val="bg1"/>
              </a:solidFill>
            </a:endParaRPr>
          </a:p>
        </p:txBody>
      </p:sp>
    </p:spTree>
    <p:extLst>
      <p:ext uri="{BB962C8B-B14F-4D97-AF65-F5344CB8AC3E}">
        <p14:creationId xmlns:p14="http://schemas.microsoft.com/office/powerpoint/2010/main" val="31393331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D:\Dokumente\GHS_Plätze_SS_2016-17\Steintor_Zeitungsdiskuss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798" y="0"/>
            <a:ext cx="643943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82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692696"/>
            <a:ext cx="3896545" cy="4825372"/>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692696"/>
            <a:ext cx="3456385" cy="4863626"/>
          </a:xfrm>
          <a:prstGeom prst="rect">
            <a:avLst/>
          </a:prstGeom>
        </p:spPr>
      </p:pic>
      <p:sp>
        <p:nvSpPr>
          <p:cNvPr id="4" name="Textfeld 3"/>
          <p:cNvSpPr txBox="1"/>
          <p:nvPr/>
        </p:nvSpPr>
        <p:spPr>
          <a:xfrm>
            <a:off x="323528" y="5589240"/>
            <a:ext cx="8568952" cy="923330"/>
          </a:xfrm>
          <a:prstGeom prst="rect">
            <a:avLst/>
          </a:prstGeom>
          <a:noFill/>
        </p:spPr>
        <p:txBody>
          <a:bodyPr wrap="square" rtlCol="0">
            <a:spAutoFit/>
          </a:bodyPr>
          <a:lstStyle/>
          <a:p>
            <a:r>
              <a:rPr lang="de-DE" dirty="0"/>
              <a:t>        Bruno Taut, Architekt/Stadtplaner                 Leberecht </a:t>
            </a:r>
            <a:r>
              <a:rPr lang="de-DE" dirty="0" err="1"/>
              <a:t>Migge</a:t>
            </a:r>
            <a:r>
              <a:rPr lang="de-DE" dirty="0"/>
              <a:t>, Gartenarchitekt/</a:t>
            </a:r>
          </a:p>
          <a:p>
            <a:r>
              <a:rPr lang="de-DE" dirty="0"/>
              <a:t>        1880 Königsberg – 1938 Istanbul                    Freiraumplaner</a:t>
            </a:r>
          </a:p>
          <a:p>
            <a:r>
              <a:rPr lang="de-DE" dirty="0"/>
              <a:t>				                1881  Danzig – 1935 Flensburg                 </a:t>
            </a:r>
          </a:p>
        </p:txBody>
      </p:sp>
    </p:spTree>
    <p:extLst>
      <p:ext uri="{BB962C8B-B14F-4D97-AF65-F5344CB8AC3E}">
        <p14:creationId xmlns:p14="http://schemas.microsoft.com/office/powerpoint/2010/main" val="19820293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201"/>
            <a:ext cx="4644008" cy="6894337"/>
          </a:xfrm>
          <a:prstGeom prst="rect">
            <a:avLst/>
          </a:prstGeom>
        </p:spPr>
      </p:pic>
      <p:sp>
        <p:nvSpPr>
          <p:cNvPr id="4" name="Textfeld 3"/>
          <p:cNvSpPr txBox="1"/>
          <p:nvPr/>
        </p:nvSpPr>
        <p:spPr>
          <a:xfrm>
            <a:off x="4716016" y="408696"/>
            <a:ext cx="4320480" cy="6463308"/>
          </a:xfrm>
          <a:prstGeom prst="rect">
            <a:avLst/>
          </a:prstGeom>
          <a:noFill/>
        </p:spPr>
        <p:txBody>
          <a:bodyPr wrap="square" rtlCol="0">
            <a:spAutoFit/>
          </a:bodyPr>
          <a:lstStyle/>
          <a:p>
            <a:r>
              <a:rPr lang="de-DE" dirty="0">
                <a:solidFill>
                  <a:schemeClr val="bg1"/>
                </a:solidFill>
              </a:rPr>
              <a:t>Der Steintorplatz soll ein neues Gesicht bekommen. Für das Areal hat der Projektentwickler Centrum GmbH/First aus Düsseldorf Interesse an einer Bebauung bekundet. Es sind zwei Gebäude mit kerngebietstypischer Nutzung wie beispielsweise Einzelhandel und studentisches Wohnen geplant. Der Projektentwickler hat in Hannover bereits mehrere Projekte wie das </a:t>
            </a:r>
            <a:r>
              <a:rPr lang="de-DE" dirty="0" err="1">
                <a:solidFill>
                  <a:schemeClr val="bg1"/>
                </a:solidFill>
              </a:rPr>
              <a:t>Kröpcke</a:t>
            </a:r>
            <a:r>
              <a:rPr lang="de-DE" dirty="0">
                <a:solidFill>
                  <a:schemeClr val="bg1"/>
                </a:solidFill>
              </a:rPr>
              <a:t>-Center und das ehemalige Modehaus </a:t>
            </a:r>
            <a:r>
              <a:rPr lang="de-DE" dirty="0" err="1">
                <a:solidFill>
                  <a:schemeClr val="bg1"/>
                </a:solidFill>
              </a:rPr>
              <a:t>Heutelbeck</a:t>
            </a:r>
            <a:r>
              <a:rPr lang="de-DE" dirty="0">
                <a:solidFill>
                  <a:schemeClr val="bg1"/>
                </a:solidFill>
              </a:rPr>
              <a:t> in der </a:t>
            </a:r>
            <a:r>
              <a:rPr lang="de-DE" dirty="0" err="1">
                <a:solidFill>
                  <a:schemeClr val="bg1"/>
                </a:solidFill>
              </a:rPr>
              <a:t>Karmaschstraße</a:t>
            </a:r>
            <a:r>
              <a:rPr lang="de-DE" dirty="0">
                <a:solidFill>
                  <a:schemeClr val="bg1"/>
                </a:solidFill>
              </a:rPr>
              <a:t> realisiert.</a:t>
            </a:r>
          </a:p>
          <a:p>
            <a:r>
              <a:rPr lang="de-DE" dirty="0">
                <a:solidFill>
                  <a:schemeClr val="bg1"/>
                </a:solidFill>
              </a:rPr>
              <a:t>"Mit diesem Projekt wird der westliche Innenstadtbereich sichtlich gestärkt und aufgewertet", betont Stadtbaurat Uwe </a:t>
            </a:r>
            <a:r>
              <a:rPr lang="de-DE" dirty="0" err="1">
                <a:solidFill>
                  <a:schemeClr val="bg1"/>
                </a:solidFill>
              </a:rPr>
              <a:t>Bodemann</a:t>
            </a:r>
            <a:r>
              <a:rPr lang="de-DE" dirty="0">
                <a:solidFill>
                  <a:schemeClr val="bg1"/>
                </a:solidFill>
              </a:rPr>
              <a:t>. "Moderne und leistungsfähige Handelsimmobilien können eine Initialzündung für die Entwicklung des gesamten Quartiers sein. Attraktive und qualitativ hochwertige Anbieter runden das vielseitige Angebot in der City ab", ergänzt </a:t>
            </a:r>
            <a:r>
              <a:rPr lang="de-DE" dirty="0" err="1">
                <a:solidFill>
                  <a:schemeClr val="bg1"/>
                </a:solidFill>
              </a:rPr>
              <a:t>Bodemann</a:t>
            </a:r>
            <a:r>
              <a:rPr lang="de-DE" dirty="0">
                <a:solidFill>
                  <a:schemeClr val="bg1"/>
                </a:solidFill>
              </a:rPr>
              <a:t>.</a:t>
            </a:r>
          </a:p>
          <a:p>
            <a:endParaRPr lang="de-DE" dirty="0"/>
          </a:p>
        </p:txBody>
      </p:sp>
    </p:spTree>
    <p:extLst>
      <p:ext uri="{BB962C8B-B14F-4D97-AF65-F5344CB8AC3E}">
        <p14:creationId xmlns:p14="http://schemas.microsoft.com/office/powerpoint/2010/main" val="210155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971600" y="1700809"/>
            <a:ext cx="7632848" cy="4031873"/>
          </a:xfrm>
          <a:prstGeom prst="rect">
            <a:avLst/>
          </a:prstGeom>
        </p:spPr>
        <p:txBody>
          <a:bodyPr wrap="square">
            <a:spAutoFit/>
          </a:bodyPr>
          <a:lstStyle/>
          <a:p>
            <a:r>
              <a:rPr lang="de-DE" dirty="0"/>
              <a:t>Die Landeshauptstadt Hannover beabsichtigt, die Lange Laube, Teil der innerstädtischen klassizistischen Achse nach Herrenhausen umzubauen. </a:t>
            </a:r>
          </a:p>
          <a:p>
            <a:r>
              <a:rPr lang="de-DE" dirty="0"/>
              <a:t>Ziel des Wettbewerbes ist es, alternative Lösungsvorschläge für die Gestaltung des öffentlichen Raumes zu erhalten und die Aufenthaltsqualität in der Langen Laube zu steigern. Grundlage dafür ist eine verkehrliche Neuausrichtung der Langen Laube zu einer Fahrradstraße. </a:t>
            </a:r>
          </a:p>
          <a:p>
            <a:r>
              <a:rPr lang="de-DE" sz="2400" b="1" dirty="0">
                <a:solidFill>
                  <a:schemeClr val="bg1"/>
                </a:solidFill>
              </a:rPr>
              <a:t>Darüber hinaus sollen </a:t>
            </a:r>
            <a:r>
              <a:rPr lang="de-DE" sz="2800" b="1" dirty="0">
                <a:solidFill>
                  <a:schemeClr val="bg1"/>
                </a:solidFill>
              </a:rPr>
              <a:t>Ideen</a:t>
            </a:r>
            <a:r>
              <a:rPr lang="de-DE" sz="2400" b="1" dirty="0">
                <a:solidFill>
                  <a:schemeClr val="bg1"/>
                </a:solidFill>
              </a:rPr>
              <a:t> für das Quartier als Medienstandort und das angrenzende Steintor </a:t>
            </a:r>
          </a:p>
          <a:p>
            <a:r>
              <a:rPr lang="de-DE" sz="2400" b="1" dirty="0">
                <a:solidFill>
                  <a:schemeClr val="bg1"/>
                </a:solidFill>
              </a:rPr>
              <a:t>entwickelt werden.</a:t>
            </a:r>
          </a:p>
          <a:p>
            <a:endParaRPr lang="de-DE" sz="2400" b="1" dirty="0">
              <a:solidFill>
                <a:srgbClr val="FF0000"/>
              </a:solidFill>
            </a:endParaRPr>
          </a:p>
          <a:p>
            <a:r>
              <a:rPr lang="de-DE" sz="1600" dirty="0"/>
              <a:t>Quelle:</a:t>
            </a:r>
          </a:p>
          <a:p>
            <a:r>
              <a:rPr lang="de-DE" sz="1600" dirty="0"/>
              <a:t>Auslobungstext Ideen- und Realisierungswettbewerb für Lange Laube (Realisierungswettbewerb) und Steintor (Ideenwettbewerb), 2007</a:t>
            </a:r>
          </a:p>
        </p:txBody>
      </p:sp>
      <p:sp>
        <p:nvSpPr>
          <p:cNvPr id="3" name="Textfeld 2"/>
          <p:cNvSpPr txBox="1"/>
          <p:nvPr/>
        </p:nvSpPr>
        <p:spPr>
          <a:xfrm>
            <a:off x="1043608" y="476672"/>
            <a:ext cx="6644127" cy="1107996"/>
          </a:xfrm>
          <a:prstGeom prst="rect">
            <a:avLst/>
          </a:prstGeom>
          <a:noFill/>
        </p:spPr>
        <p:txBody>
          <a:bodyPr wrap="none" rtlCol="0">
            <a:spAutoFit/>
          </a:bodyPr>
          <a:lstStyle/>
          <a:p>
            <a:r>
              <a:rPr lang="de-DE" sz="2400" b="1" dirty="0"/>
              <a:t>Nicht offener Ideen- und Realisierungswettbewerb</a:t>
            </a:r>
          </a:p>
          <a:p>
            <a:pPr algn="ctr"/>
            <a:r>
              <a:rPr lang="de-DE" sz="2400" b="1" dirty="0"/>
              <a:t> Lange Laube – Steintor (2007)</a:t>
            </a:r>
          </a:p>
          <a:p>
            <a:endParaRPr lang="de-DE" dirty="0"/>
          </a:p>
        </p:txBody>
      </p:sp>
      <p:cxnSp>
        <p:nvCxnSpPr>
          <p:cNvPr id="5" name="Gerade Verbindung 4"/>
          <p:cNvCxnSpPr/>
          <p:nvPr/>
        </p:nvCxnSpPr>
        <p:spPr>
          <a:xfrm>
            <a:off x="0" y="6453336"/>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23528" y="6525344"/>
            <a:ext cx="8784976" cy="276999"/>
          </a:xfrm>
          <a:prstGeom prst="rect">
            <a:avLst/>
          </a:prstGeom>
          <a:noFill/>
        </p:spPr>
        <p:txBody>
          <a:bodyPr wrap="square" rtlCol="0">
            <a:spAutoFit/>
          </a:bodyPr>
          <a:lstStyle/>
          <a:p>
            <a:r>
              <a:rPr lang="de-DE" sz="1200" dirty="0"/>
              <a:t>Vielfalt im Dialog erleben						     Prof. Eckart </a:t>
            </a:r>
            <a:r>
              <a:rPr lang="de-DE" sz="1200" dirty="0" err="1"/>
              <a:t>Güldenberg</a:t>
            </a:r>
            <a:endParaRPr lang="de-DE" sz="1200" dirty="0"/>
          </a:p>
        </p:txBody>
      </p:sp>
    </p:spTree>
    <p:extLst>
      <p:ext uri="{BB962C8B-B14F-4D97-AF65-F5344CB8AC3E}">
        <p14:creationId xmlns:p14="http://schemas.microsoft.com/office/powerpoint/2010/main" val="33895874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79063"/>
            <a:ext cx="9144000" cy="6099873"/>
          </a:xfrm>
          <a:prstGeom prst="rect">
            <a:avLst/>
          </a:prstGeom>
        </p:spPr>
      </p:pic>
      <p:sp>
        <p:nvSpPr>
          <p:cNvPr id="2" name="Textfeld 1"/>
          <p:cNvSpPr txBox="1"/>
          <p:nvPr/>
        </p:nvSpPr>
        <p:spPr>
          <a:xfrm>
            <a:off x="5580112" y="6021288"/>
            <a:ext cx="1878719" cy="369332"/>
          </a:xfrm>
          <a:prstGeom prst="rect">
            <a:avLst/>
          </a:prstGeom>
          <a:noFill/>
        </p:spPr>
        <p:txBody>
          <a:bodyPr wrap="none" rtlCol="0">
            <a:spAutoFit/>
          </a:bodyPr>
          <a:lstStyle/>
          <a:p>
            <a:r>
              <a:rPr lang="de-DE" dirty="0">
                <a:solidFill>
                  <a:schemeClr val="bg1"/>
                </a:solidFill>
              </a:rPr>
              <a:t>Lange Laube 2015</a:t>
            </a:r>
          </a:p>
        </p:txBody>
      </p:sp>
    </p:spTree>
    <p:extLst>
      <p:ext uri="{BB962C8B-B14F-4D97-AF65-F5344CB8AC3E}">
        <p14:creationId xmlns:p14="http://schemas.microsoft.com/office/powerpoint/2010/main" val="32704365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696"/>
            <a:ext cx="5129739" cy="3528392"/>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936" y="1988840"/>
            <a:ext cx="4005064" cy="4005064"/>
          </a:xfrm>
          <a:prstGeom prst="rect">
            <a:avLst/>
          </a:prstGeom>
        </p:spPr>
      </p:pic>
      <p:cxnSp>
        <p:nvCxnSpPr>
          <p:cNvPr id="5" name="Gerade Verbindung 4"/>
          <p:cNvCxnSpPr/>
          <p:nvPr/>
        </p:nvCxnSpPr>
        <p:spPr>
          <a:xfrm>
            <a:off x="0" y="6453336"/>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23528" y="6502704"/>
            <a:ext cx="8820472" cy="276999"/>
          </a:xfrm>
          <a:prstGeom prst="rect">
            <a:avLst/>
          </a:prstGeom>
          <a:noFill/>
        </p:spPr>
        <p:txBody>
          <a:bodyPr wrap="square" rtlCol="0">
            <a:spAutoFit/>
          </a:bodyPr>
          <a:lstStyle/>
          <a:p>
            <a:r>
              <a:rPr lang="de-DE" sz="1200" dirty="0"/>
              <a:t>Vielfalt im Dialog erleben						         Prof. Eckart </a:t>
            </a:r>
            <a:r>
              <a:rPr lang="de-DE" sz="1200" dirty="0" err="1"/>
              <a:t>Güldenberg</a:t>
            </a:r>
            <a:endParaRPr lang="de-DE" sz="1200" dirty="0"/>
          </a:p>
        </p:txBody>
      </p:sp>
      <p:sp>
        <p:nvSpPr>
          <p:cNvPr id="8" name="Textfeld 7"/>
          <p:cNvSpPr txBox="1"/>
          <p:nvPr/>
        </p:nvSpPr>
        <p:spPr>
          <a:xfrm>
            <a:off x="107504" y="188640"/>
            <a:ext cx="9036496" cy="461665"/>
          </a:xfrm>
          <a:prstGeom prst="rect">
            <a:avLst/>
          </a:prstGeom>
          <a:noFill/>
        </p:spPr>
        <p:txBody>
          <a:bodyPr wrap="square" rtlCol="0">
            <a:spAutoFit/>
          </a:bodyPr>
          <a:lstStyle/>
          <a:p>
            <a:r>
              <a:rPr lang="de-DE" sz="2400" b="1" dirty="0"/>
              <a:t>      Ideen- und Realisierungswettbewerb Lange Laube - Steintor </a:t>
            </a:r>
          </a:p>
        </p:txBody>
      </p:sp>
      <p:sp>
        <p:nvSpPr>
          <p:cNvPr id="9" name="Textfeld 8"/>
          <p:cNvSpPr txBox="1"/>
          <p:nvPr/>
        </p:nvSpPr>
        <p:spPr>
          <a:xfrm>
            <a:off x="107504" y="4293096"/>
            <a:ext cx="5040561" cy="646331"/>
          </a:xfrm>
          <a:prstGeom prst="rect">
            <a:avLst/>
          </a:prstGeom>
          <a:noFill/>
        </p:spPr>
        <p:txBody>
          <a:bodyPr wrap="square" rtlCol="0">
            <a:spAutoFit/>
          </a:bodyPr>
          <a:lstStyle/>
          <a:p>
            <a:r>
              <a:rPr lang="de-DE" dirty="0"/>
              <a:t> Ideenteil Steintor</a:t>
            </a:r>
          </a:p>
          <a:p>
            <a:r>
              <a:rPr lang="de-DE" dirty="0"/>
              <a:t> 1. Preis </a:t>
            </a:r>
            <a:r>
              <a:rPr lang="de-DE" dirty="0" err="1"/>
              <a:t>Jabusch</a:t>
            </a:r>
            <a:r>
              <a:rPr lang="de-DE" dirty="0"/>
              <a:t> + Schneider Architekten, 2007</a:t>
            </a:r>
          </a:p>
        </p:txBody>
      </p:sp>
      <p:sp>
        <p:nvSpPr>
          <p:cNvPr id="10" name="Textfeld 9"/>
          <p:cNvSpPr txBox="1"/>
          <p:nvPr/>
        </p:nvSpPr>
        <p:spPr>
          <a:xfrm>
            <a:off x="5148064" y="6021288"/>
            <a:ext cx="3995936" cy="369332"/>
          </a:xfrm>
          <a:prstGeom prst="rect">
            <a:avLst/>
          </a:prstGeom>
          <a:noFill/>
        </p:spPr>
        <p:txBody>
          <a:bodyPr wrap="square" rtlCol="0">
            <a:spAutoFit/>
          </a:bodyPr>
          <a:lstStyle/>
          <a:p>
            <a:r>
              <a:rPr lang="de-DE" dirty="0"/>
              <a:t>Überarbeitung 1. Preis</a:t>
            </a:r>
          </a:p>
        </p:txBody>
      </p:sp>
      <p:sp>
        <p:nvSpPr>
          <p:cNvPr id="11" name="Textfeld 10"/>
          <p:cNvSpPr txBox="1"/>
          <p:nvPr/>
        </p:nvSpPr>
        <p:spPr>
          <a:xfrm>
            <a:off x="5364088" y="692696"/>
            <a:ext cx="1339919" cy="369332"/>
          </a:xfrm>
          <a:prstGeom prst="rect">
            <a:avLst/>
          </a:prstGeom>
          <a:noFill/>
        </p:spPr>
        <p:txBody>
          <a:bodyPr wrap="none" rtlCol="0">
            <a:spAutoFit/>
          </a:bodyPr>
          <a:lstStyle/>
          <a:p>
            <a:r>
              <a:rPr lang="de-DE" dirty="0"/>
              <a:t>(nicht offen)</a:t>
            </a:r>
          </a:p>
        </p:txBody>
      </p:sp>
    </p:spTree>
    <p:extLst>
      <p:ext uri="{BB962C8B-B14F-4D97-AF65-F5344CB8AC3E}">
        <p14:creationId xmlns:p14="http://schemas.microsoft.com/office/powerpoint/2010/main" val="233432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764704"/>
            <a:ext cx="57531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755576" y="260648"/>
            <a:ext cx="7776864" cy="461665"/>
          </a:xfrm>
          <a:prstGeom prst="rect">
            <a:avLst/>
          </a:prstGeom>
          <a:noFill/>
        </p:spPr>
        <p:txBody>
          <a:bodyPr wrap="square" rtlCol="0">
            <a:spAutoFit/>
          </a:bodyPr>
          <a:lstStyle/>
          <a:p>
            <a:r>
              <a:rPr lang="de-DE" sz="2400" b="1" dirty="0"/>
              <a:t>                Innenstadtkonzept Hannover City 2020+</a:t>
            </a:r>
          </a:p>
        </p:txBody>
      </p:sp>
      <p:sp>
        <p:nvSpPr>
          <p:cNvPr id="3" name="Textfeld 2"/>
          <p:cNvSpPr txBox="1"/>
          <p:nvPr/>
        </p:nvSpPr>
        <p:spPr>
          <a:xfrm>
            <a:off x="1043608" y="6021288"/>
            <a:ext cx="7571957" cy="338554"/>
          </a:xfrm>
          <a:prstGeom prst="rect">
            <a:avLst/>
          </a:prstGeom>
          <a:noFill/>
        </p:spPr>
        <p:txBody>
          <a:bodyPr wrap="square" rtlCol="0">
            <a:spAutoFit/>
          </a:bodyPr>
          <a:lstStyle/>
          <a:p>
            <a:r>
              <a:rPr lang="de-DE" sz="1600" dirty="0"/>
              <a:t>            Städtebaulicher Rahmenplan – Leitbild  Entwurf: </a:t>
            </a:r>
            <a:r>
              <a:rPr lang="de-DE" sz="1600" dirty="0" err="1"/>
              <a:t>Machleidt</a:t>
            </a:r>
            <a:r>
              <a:rPr lang="de-DE" sz="1600" dirty="0"/>
              <a:t> &amp; Partner</a:t>
            </a:r>
          </a:p>
        </p:txBody>
      </p:sp>
      <p:cxnSp>
        <p:nvCxnSpPr>
          <p:cNvPr id="11" name="Gerade Verbindung 10"/>
          <p:cNvCxnSpPr/>
          <p:nvPr/>
        </p:nvCxnSpPr>
        <p:spPr>
          <a:xfrm flipH="1">
            <a:off x="0" y="6453336"/>
            <a:ext cx="9144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179512" y="6453336"/>
            <a:ext cx="8784976" cy="369332"/>
          </a:xfrm>
          <a:prstGeom prst="rect">
            <a:avLst/>
          </a:prstGeom>
          <a:noFill/>
        </p:spPr>
        <p:txBody>
          <a:bodyPr wrap="square" rtlCol="0">
            <a:spAutoFit/>
          </a:bodyPr>
          <a:lstStyle/>
          <a:p>
            <a:r>
              <a:rPr lang="de-DE" dirty="0"/>
              <a:t>  </a:t>
            </a:r>
            <a:r>
              <a:rPr lang="de-DE" sz="1200" dirty="0"/>
              <a:t>Vielfalt im Dialog erleben					                                             Prof. Eckart </a:t>
            </a:r>
            <a:r>
              <a:rPr lang="de-DE" sz="1200" dirty="0" err="1"/>
              <a:t>Güldenberg</a:t>
            </a:r>
            <a:endParaRPr lang="de-DE" sz="1200" dirty="0"/>
          </a:p>
        </p:txBody>
      </p:sp>
      <p:sp>
        <p:nvSpPr>
          <p:cNvPr id="18" name="Ellipse 17"/>
          <p:cNvSpPr/>
          <p:nvPr/>
        </p:nvSpPr>
        <p:spPr>
          <a:xfrm>
            <a:off x="3851920" y="1916832"/>
            <a:ext cx="792088" cy="64807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4"/>
          <p:cNvCxnSpPr>
            <a:stCxn id="18" idx="6"/>
          </p:cNvCxnSpPr>
          <p:nvPr/>
        </p:nvCxnSpPr>
        <p:spPr>
          <a:xfrm flipV="1">
            <a:off x="4644008" y="2204864"/>
            <a:ext cx="1368152" cy="3600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feld 5"/>
          <p:cNvSpPr txBox="1"/>
          <p:nvPr/>
        </p:nvSpPr>
        <p:spPr>
          <a:xfrm>
            <a:off x="6012160" y="1988840"/>
            <a:ext cx="1453155" cy="369332"/>
          </a:xfrm>
          <a:prstGeom prst="rect">
            <a:avLst/>
          </a:prstGeom>
          <a:noFill/>
        </p:spPr>
        <p:txBody>
          <a:bodyPr wrap="square" rtlCol="0">
            <a:spAutoFit/>
          </a:bodyPr>
          <a:lstStyle/>
          <a:p>
            <a:r>
              <a:rPr lang="de-DE" b="1" dirty="0"/>
              <a:t>Steintorplatz</a:t>
            </a:r>
          </a:p>
        </p:txBody>
      </p:sp>
    </p:spTree>
    <p:extLst>
      <p:ext uri="{BB962C8B-B14F-4D97-AF65-F5344CB8AC3E}">
        <p14:creationId xmlns:p14="http://schemas.microsoft.com/office/powerpoint/2010/main" val="3993244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3528" y="1196752"/>
            <a:ext cx="8712968" cy="3293209"/>
          </a:xfrm>
          <a:prstGeom prst="rect">
            <a:avLst/>
          </a:prstGeom>
        </p:spPr>
        <p:txBody>
          <a:bodyPr wrap="square">
            <a:spAutoFit/>
          </a:bodyPr>
          <a:lstStyle/>
          <a:p>
            <a:endParaRPr lang="de-DE" dirty="0"/>
          </a:p>
          <a:p>
            <a:endParaRPr lang="de-DE" dirty="0"/>
          </a:p>
          <a:p>
            <a:r>
              <a:rPr lang="de-DE" dirty="0"/>
              <a:t>In das Innenstadtkonzept übernommen wurden die Planungen für einzelne Interventionsstandorte, die bereits in Arbeit oder abgeschlossen sind. Im Rahmen eines Ideen- und Realisierungswettbewerbes (2007) für die Lange Laube (Realisierungsteil) und </a:t>
            </a:r>
            <a:r>
              <a:rPr lang="de-DE" sz="2400" b="1" dirty="0">
                <a:solidFill>
                  <a:schemeClr val="bg1"/>
                </a:solidFill>
              </a:rPr>
              <a:t>Steintor (Ideenteil) ist der erste Preis für den Steintorplatz Grundlage eines laufenden Bauleitplanverfahrens geworden</a:t>
            </a:r>
            <a:r>
              <a:rPr lang="de-DE" dirty="0"/>
              <a:t>;</a:t>
            </a:r>
          </a:p>
          <a:p>
            <a:r>
              <a:rPr lang="de-DE" dirty="0"/>
              <a:t>das Ergebnis für die Umgestaltung der Langen Laube wurde bereits umgesetzt. </a:t>
            </a:r>
          </a:p>
          <a:p>
            <a:r>
              <a:rPr lang="de-DE" sz="1600" dirty="0"/>
              <a:t>(Hannover 2011, S.11)</a:t>
            </a:r>
          </a:p>
          <a:p>
            <a:r>
              <a:rPr lang="de-DE" dirty="0"/>
              <a:t> </a:t>
            </a:r>
          </a:p>
          <a:p>
            <a:endParaRPr lang="de-DE" b="1" dirty="0"/>
          </a:p>
        </p:txBody>
      </p:sp>
      <p:sp>
        <p:nvSpPr>
          <p:cNvPr id="3" name="Textfeld 2"/>
          <p:cNvSpPr txBox="1"/>
          <p:nvPr/>
        </p:nvSpPr>
        <p:spPr>
          <a:xfrm>
            <a:off x="1043608" y="332656"/>
            <a:ext cx="6644127" cy="461665"/>
          </a:xfrm>
          <a:prstGeom prst="rect">
            <a:avLst/>
          </a:prstGeom>
          <a:noFill/>
        </p:spPr>
        <p:txBody>
          <a:bodyPr wrap="square" rtlCol="0">
            <a:spAutoFit/>
          </a:bodyPr>
          <a:lstStyle/>
          <a:p>
            <a:r>
              <a:rPr lang="de-DE" sz="2400" b="1" dirty="0"/>
              <a:t>           </a:t>
            </a:r>
            <a:r>
              <a:rPr lang="de-DE" sz="2400" b="1" dirty="0" err="1"/>
              <a:t>HannoverCity</a:t>
            </a:r>
            <a:r>
              <a:rPr lang="de-DE" sz="2400" b="1" dirty="0"/>
              <a:t> 2020+ Der Entwurf</a:t>
            </a:r>
            <a:endParaRPr lang="de-DE" dirty="0"/>
          </a:p>
        </p:txBody>
      </p:sp>
      <p:cxnSp>
        <p:nvCxnSpPr>
          <p:cNvPr id="5" name="Gerade Verbindung 4"/>
          <p:cNvCxnSpPr/>
          <p:nvPr/>
        </p:nvCxnSpPr>
        <p:spPr>
          <a:xfrm>
            <a:off x="0" y="6453336"/>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23528" y="6525344"/>
            <a:ext cx="8784976" cy="276999"/>
          </a:xfrm>
          <a:prstGeom prst="rect">
            <a:avLst/>
          </a:prstGeom>
          <a:noFill/>
        </p:spPr>
        <p:txBody>
          <a:bodyPr wrap="square" rtlCol="0">
            <a:spAutoFit/>
          </a:bodyPr>
          <a:lstStyle/>
          <a:p>
            <a:r>
              <a:rPr lang="de-DE" sz="1200" dirty="0"/>
              <a:t>Vielfalt im Dialog erleben						     Prof. Eckart </a:t>
            </a:r>
            <a:r>
              <a:rPr lang="de-DE" sz="1200" dirty="0" err="1"/>
              <a:t>Güldenberg</a:t>
            </a:r>
            <a:endParaRPr lang="de-DE" sz="1200" dirty="0"/>
          </a:p>
        </p:txBody>
      </p:sp>
    </p:spTree>
    <p:extLst>
      <p:ext uri="{BB962C8B-B14F-4D97-AF65-F5344CB8AC3E}">
        <p14:creationId xmlns:p14="http://schemas.microsoft.com/office/powerpoint/2010/main" val="1223138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611560" y="7389440"/>
            <a:ext cx="302840" cy="122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0" y="6453336"/>
            <a:ext cx="9144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07504" y="6525344"/>
            <a:ext cx="9036496" cy="276999"/>
          </a:xfrm>
          <a:prstGeom prst="rect">
            <a:avLst/>
          </a:prstGeom>
          <a:noFill/>
        </p:spPr>
        <p:txBody>
          <a:bodyPr wrap="square" rtlCol="0">
            <a:spAutoFit/>
          </a:bodyPr>
          <a:lstStyle/>
          <a:p>
            <a:r>
              <a:rPr lang="de-DE" sz="1200" dirty="0"/>
              <a:t>    Vielfalt im Dialog erleben				                                                                    Prof. Eckart </a:t>
            </a:r>
            <a:r>
              <a:rPr lang="de-DE" sz="1200" dirty="0" err="1"/>
              <a:t>Güldenberg</a:t>
            </a:r>
            <a:r>
              <a:rPr lang="de-DE" sz="1200" dirty="0"/>
              <a:t>  </a:t>
            </a:r>
          </a:p>
        </p:txBody>
      </p:sp>
      <p:sp>
        <p:nvSpPr>
          <p:cNvPr id="4" name="Textfeld 3"/>
          <p:cNvSpPr txBox="1"/>
          <p:nvPr/>
        </p:nvSpPr>
        <p:spPr>
          <a:xfrm>
            <a:off x="467544" y="260648"/>
            <a:ext cx="8290614" cy="523220"/>
          </a:xfrm>
          <a:prstGeom prst="rect">
            <a:avLst/>
          </a:prstGeom>
          <a:noFill/>
        </p:spPr>
        <p:txBody>
          <a:bodyPr wrap="square" rtlCol="0">
            <a:spAutoFit/>
          </a:bodyPr>
          <a:lstStyle/>
          <a:p>
            <a:r>
              <a:rPr lang="de-DE" sz="2800" b="1" dirty="0"/>
              <a:t>   Eckpunkte einer Beteiligungs- und Planungskultur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980728"/>
            <a:ext cx="4576214" cy="240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501008"/>
            <a:ext cx="4536504" cy="2517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80728"/>
            <a:ext cx="4161390" cy="3055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79512" y="4365104"/>
            <a:ext cx="4176464" cy="1754326"/>
          </a:xfrm>
          <a:prstGeom prst="rect">
            <a:avLst/>
          </a:prstGeom>
          <a:noFill/>
        </p:spPr>
        <p:txBody>
          <a:bodyPr wrap="square" rtlCol="0">
            <a:spAutoFit/>
          </a:bodyPr>
          <a:lstStyle/>
          <a:p>
            <a:r>
              <a:rPr lang="de-DE" dirty="0"/>
              <a:t>Leitlinien für mitgestaltende </a:t>
            </a:r>
          </a:p>
          <a:p>
            <a:r>
              <a:rPr lang="de-DE" dirty="0"/>
              <a:t>Bürgerbeteiligung in der Stadt Heidelberg:</a:t>
            </a:r>
          </a:p>
          <a:p>
            <a:r>
              <a:rPr lang="de-DE" b="1" dirty="0"/>
              <a:t>Beteiligung der Bürgerschaft an Architekturwettbewerben und an städtebaulichen Wettbewerben </a:t>
            </a:r>
            <a:r>
              <a:rPr lang="de-DE" dirty="0"/>
              <a:t>(S. 40 ff)</a:t>
            </a:r>
          </a:p>
          <a:p>
            <a:r>
              <a:rPr lang="de-DE" dirty="0"/>
              <a:t>www.heidelberg.de/buergerbeteiligung</a:t>
            </a:r>
          </a:p>
        </p:txBody>
      </p:sp>
    </p:spTree>
    <p:extLst>
      <p:ext uri="{BB962C8B-B14F-4D97-AF65-F5344CB8AC3E}">
        <p14:creationId xmlns:p14="http://schemas.microsoft.com/office/powerpoint/2010/main" val="1107656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859"/>
            <a:ext cx="9144000" cy="6093619"/>
          </a:xfrm>
          <a:prstGeom prst="rect">
            <a:avLst/>
          </a:prstGeom>
        </p:spPr>
      </p:pic>
      <p:sp>
        <p:nvSpPr>
          <p:cNvPr id="3" name="Textfeld 2"/>
          <p:cNvSpPr txBox="1"/>
          <p:nvPr/>
        </p:nvSpPr>
        <p:spPr>
          <a:xfrm>
            <a:off x="1763688" y="6237312"/>
            <a:ext cx="5560176" cy="369332"/>
          </a:xfrm>
          <a:prstGeom prst="rect">
            <a:avLst/>
          </a:prstGeom>
          <a:noFill/>
        </p:spPr>
        <p:txBody>
          <a:bodyPr wrap="none" rtlCol="0">
            <a:spAutoFit/>
          </a:bodyPr>
          <a:lstStyle/>
          <a:p>
            <a:r>
              <a:rPr lang="de-DE" dirty="0"/>
              <a:t>Raschplatz mit Cityring-Tangente und Hochhaus Lister Tor</a:t>
            </a:r>
          </a:p>
        </p:txBody>
      </p:sp>
    </p:spTree>
    <p:extLst>
      <p:ext uri="{BB962C8B-B14F-4D97-AF65-F5344CB8AC3E}">
        <p14:creationId xmlns:p14="http://schemas.microsoft.com/office/powerpoint/2010/main" val="2239299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495471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7691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4544" y="274638"/>
            <a:ext cx="9011344" cy="1143000"/>
          </a:xfrm>
        </p:spPr>
        <p:txBody>
          <a:bodyPr>
            <a:normAutofit/>
          </a:bodyPr>
          <a:lstStyle/>
          <a:p>
            <a:r>
              <a:rPr lang="de-DE" sz="3200" b="1" dirty="0">
                <a:latin typeface="Arial" panose="020B0604020202020204" pitchFamily="34" charset="0"/>
                <a:cs typeface="Arial" panose="020B0604020202020204" pitchFamily="34" charset="0"/>
              </a:rPr>
              <a:t> Diskussion um den öffentlichen Raum</a:t>
            </a:r>
          </a:p>
        </p:txBody>
      </p:sp>
      <p:sp>
        <p:nvSpPr>
          <p:cNvPr id="3" name="Inhaltsplatzhalter 2"/>
          <p:cNvSpPr>
            <a:spLocks noGrp="1"/>
          </p:cNvSpPr>
          <p:nvPr>
            <p:ph sz="half" idx="1"/>
          </p:nvPr>
        </p:nvSpPr>
        <p:spPr/>
        <p:txBody>
          <a:bodyPr/>
          <a:lstStyle/>
          <a:p>
            <a:pPr marL="0" indent="0">
              <a:buNone/>
            </a:pPr>
            <a:r>
              <a:rPr lang="de-DE" b="1" dirty="0">
                <a:latin typeface="Arial" panose="020B0604020202020204" pitchFamily="34" charset="0"/>
                <a:cs typeface="Arial" panose="020B0604020202020204" pitchFamily="34" charset="0"/>
              </a:rPr>
              <a:t>Entwertung</a:t>
            </a:r>
          </a:p>
          <a:p>
            <a:r>
              <a:rPr lang="de-DE" sz="2000" dirty="0">
                <a:latin typeface="Arial" panose="020B0604020202020204" pitchFamily="34" charset="0"/>
                <a:cs typeface="Arial" panose="020B0604020202020204" pitchFamily="34" charset="0"/>
              </a:rPr>
              <a:t>Funktionsverlust der City</a:t>
            </a:r>
          </a:p>
          <a:p>
            <a:r>
              <a:rPr lang="de-DE" sz="2000" dirty="0">
                <a:latin typeface="Arial" panose="020B0604020202020204" pitchFamily="34" charset="0"/>
                <a:cs typeface="Arial" panose="020B0604020202020204" pitchFamily="34" charset="0"/>
              </a:rPr>
              <a:t>Entleerung, Verödung</a:t>
            </a:r>
          </a:p>
          <a:p>
            <a:r>
              <a:rPr lang="de-DE" sz="2000" dirty="0">
                <a:latin typeface="Arial" panose="020B0604020202020204" pitchFamily="34" charset="0"/>
                <a:cs typeface="Arial" panose="020B0604020202020204" pitchFamily="34" charset="0"/>
              </a:rPr>
              <a:t>Privatisierung</a:t>
            </a:r>
          </a:p>
          <a:p>
            <a:r>
              <a:rPr lang="de-DE" sz="2000" dirty="0">
                <a:latin typeface="Arial" panose="020B0604020202020204" pitchFamily="34" charset="0"/>
                <a:cs typeface="Arial" panose="020B0604020202020204" pitchFamily="34" charset="0"/>
              </a:rPr>
              <a:t>Einseitige Kommerzialisierung/ </a:t>
            </a:r>
            <a:r>
              <a:rPr lang="de-DE" sz="2000" dirty="0" err="1">
                <a:latin typeface="Arial" panose="020B0604020202020204" pitchFamily="34" charset="0"/>
                <a:cs typeface="Arial" panose="020B0604020202020204" pitchFamily="34" charset="0"/>
              </a:rPr>
              <a:t>Filialisierung</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Kontrolle, Überwachung</a:t>
            </a:r>
          </a:p>
          <a:p>
            <a:r>
              <a:rPr lang="de-DE" sz="2000" dirty="0" err="1">
                <a:latin typeface="Arial" panose="020B0604020202020204" pitchFamily="34" charset="0"/>
                <a:cs typeface="Arial" panose="020B0604020202020204" pitchFamily="34" charset="0"/>
              </a:rPr>
              <a:t>Festivalisierung</a:t>
            </a:r>
            <a:endParaRPr lang="de-DE" sz="2000" dirty="0">
              <a:latin typeface="Arial" panose="020B0604020202020204" pitchFamily="34" charset="0"/>
              <a:cs typeface="Arial" panose="020B0604020202020204" pitchFamily="34" charset="0"/>
            </a:endParaRPr>
          </a:p>
          <a:p>
            <a:r>
              <a:rPr lang="de-DE" sz="2000" dirty="0" err="1">
                <a:latin typeface="Arial" panose="020B0604020202020204" pitchFamily="34" charset="0"/>
                <a:cs typeface="Arial" panose="020B0604020202020204" pitchFamily="34" charset="0"/>
              </a:rPr>
              <a:t>Musealisierung</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Virtualisierung</a:t>
            </a:r>
          </a:p>
        </p:txBody>
      </p:sp>
      <p:sp>
        <p:nvSpPr>
          <p:cNvPr id="4" name="Inhaltsplatzhalter 3"/>
          <p:cNvSpPr>
            <a:spLocks noGrp="1"/>
          </p:cNvSpPr>
          <p:nvPr>
            <p:ph sz="half" idx="2"/>
          </p:nvPr>
        </p:nvSpPr>
        <p:spPr/>
        <p:txBody>
          <a:bodyPr/>
          <a:lstStyle/>
          <a:p>
            <a:pPr marL="0" indent="0">
              <a:buNone/>
            </a:pPr>
            <a:r>
              <a:rPr lang="de-DE" b="1" dirty="0">
                <a:latin typeface="Arial" panose="020B0604020202020204" pitchFamily="34" charset="0"/>
                <a:cs typeface="Arial" panose="020B0604020202020204" pitchFamily="34" charset="0"/>
              </a:rPr>
              <a:t>Renaissance</a:t>
            </a:r>
          </a:p>
          <a:p>
            <a:r>
              <a:rPr lang="de-DE" sz="2000" dirty="0" err="1">
                <a:latin typeface="Arial" panose="020B0604020202020204" pitchFamily="34" charset="0"/>
                <a:cs typeface="Arial" panose="020B0604020202020204" pitchFamily="34" charset="0"/>
              </a:rPr>
              <a:t>Reurbanisierung</a:t>
            </a:r>
            <a:endParaRPr lang="de-DE" sz="2000" dirty="0">
              <a:latin typeface="Arial" panose="020B0604020202020204" pitchFamily="34" charset="0"/>
              <a:cs typeface="Arial" panose="020B0604020202020204" pitchFamily="34" charset="0"/>
            </a:endParaRPr>
          </a:p>
          <a:p>
            <a:r>
              <a:rPr lang="de-DE" sz="2000" dirty="0">
                <a:latin typeface="Arial" panose="020B0604020202020204" pitchFamily="34" charset="0"/>
                <a:cs typeface="Arial" panose="020B0604020202020204" pitchFamily="34" charset="0"/>
              </a:rPr>
              <a:t>Ausdehnung der City</a:t>
            </a:r>
          </a:p>
          <a:p>
            <a:r>
              <a:rPr lang="de-DE" sz="2000" dirty="0">
                <a:latin typeface="Arial" panose="020B0604020202020204" pitchFamily="34" charset="0"/>
                <a:cs typeface="Arial" panose="020B0604020202020204" pitchFamily="34" charset="0"/>
              </a:rPr>
              <a:t>Rückgewinnung öffentlicher Räume</a:t>
            </a:r>
          </a:p>
          <a:p>
            <a:r>
              <a:rPr lang="de-DE" sz="2000" dirty="0">
                <a:latin typeface="Arial" panose="020B0604020202020204" pitchFamily="34" charset="0"/>
                <a:cs typeface="Arial" panose="020B0604020202020204" pitchFamily="34" charset="0"/>
              </a:rPr>
              <a:t>Verkehrsberuhigung</a:t>
            </a:r>
          </a:p>
          <a:p>
            <a:r>
              <a:rPr lang="de-DE" sz="2000" dirty="0">
                <a:latin typeface="Arial" panose="020B0604020202020204" pitchFamily="34" charset="0"/>
                <a:cs typeface="Arial" panose="020B0604020202020204" pitchFamily="34" charset="0"/>
              </a:rPr>
              <a:t>Neue Vielfalt</a:t>
            </a:r>
          </a:p>
          <a:p>
            <a:r>
              <a:rPr lang="de-DE" sz="2000" dirty="0">
                <a:latin typeface="Arial" panose="020B0604020202020204" pitchFamily="34" charset="0"/>
                <a:cs typeface="Arial" panose="020B0604020202020204" pitchFamily="34" charset="0"/>
              </a:rPr>
              <a:t>Neue Lust am Stadterlebnis</a:t>
            </a:r>
          </a:p>
          <a:p>
            <a:r>
              <a:rPr lang="de-DE" sz="2000" dirty="0">
                <a:latin typeface="Arial" panose="020B0604020202020204" pitchFamily="34" charset="0"/>
                <a:cs typeface="Arial" panose="020B0604020202020204" pitchFamily="34" charset="0"/>
              </a:rPr>
              <a:t>Neue Gestaltqualität</a:t>
            </a:r>
          </a:p>
          <a:p>
            <a:r>
              <a:rPr lang="de-DE" sz="2000" dirty="0">
                <a:latin typeface="Arial" panose="020B0604020202020204" pitchFamily="34" charset="0"/>
                <a:cs typeface="Arial" panose="020B0604020202020204" pitchFamily="34" charset="0"/>
              </a:rPr>
              <a:t>Belebung durch Partizipation</a:t>
            </a:r>
          </a:p>
        </p:txBody>
      </p:sp>
    </p:spTree>
    <p:extLst>
      <p:ext uri="{BB962C8B-B14F-4D97-AF65-F5344CB8AC3E}">
        <p14:creationId xmlns:p14="http://schemas.microsoft.com/office/powerpoint/2010/main" val="29322480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0" y="11407"/>
            <a:ext cx="4248472" cy="58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505582"/>
            <a:ext cx="4885455" cy="3627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4860032" y="4221089"/>
            <a:ext cx="4283968" cy="369332"/>
          </a:xfrm>
          <a:prstGeom prst="rect">
            <a:avLst/>
          </a:prstGeom>
          <a:noFill/>
        </p:spPr>
        <p:txBody>
          <a:bodyPr wrap="square" rtlCol="0">
            <a:spAutoFit/>
          </a:bodyPr>
          <a:lstStyle/>
          <a:p>
            <a:r>
              <a:rPr lang="de-DE" dirty="0"/>
              <a:t>Lageplan Entwurf</a:t>
            </a:r>
          </a:p>
        </p:txBody>
      </p:sp>
      <p:sp>
        <p:nvSpPr>
          <p:cNvPr id="4" name="Textfeld 3"/>
          <p:cNvSpPr txBox="1"/>
          <p:nvPr/>
        </p:nvSpPr>
        <p:spPr>
          <a:xfrm>
            <a:off x="1043608" y="6093296"/>
            <a:ext cx="6188425" cy="369332"/>
          </a:xfrm>
          <a:prstGeom prst="rect">
            <a:avLst/>
          </a:prstGeom>
          <a:noFill/>
        </p:spPr>
        <p:txBody>
          <a:bodyPr wrap="none" rtlCol="0">
            <a:spAutoFit/>
          </a:bodyPr>
          <a:lstStyle/>
          <a:p>
            <a:r>
              <a:rPr lang="de-DE" dirty="0"/>
              <a:t>Andreas-Hermes-Platz        Bebauungsplan Nr. 1293. 3. Änderung</a:t>
            </a:r>
          </a:p>
        </p:txBody>
      </p:sp>
    </p:spTree>
    <p:extLst>
      <p:ext uri="{BB962C8B-B14F-4D97-AF65-F5344CB8AC3E}">
        <p14:creationId xmlns:p14="http://schemas.microsoft.com/office/powerpoint/2010/main" val="4960330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8655" y="4293096"/>
            <a:ext cx="5965345" cy="2564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0"/>
            <a:ext cx="5941650" cy="423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54" y="476673"/>
            <a:ext cx="3141494" cy="233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45889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 y="980728"/>
            <a:ext cx="9144000" cy="3931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3564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14" y="559702"/>
            <a:ext cx="9240314" cy="6529129"/>
          </a:xfrm>
          <a:prstGeom prst="rect">
            <a:avLst/>
          </a:prstGeom>
        </p:spPr>
      </p:pic>
      <p:sp>
        <p:nvSpPr>
          <p:cNvPr id="3" name="Textfeld 2"/>
          <p:cNvSpPr txBox="1"/>
          <p:nvPr/>
        </p:nvSpPr>
        <p:spPr>
          <a:xfrm>
            <a:off x="-108520" y="0"/>
            <a:ext cx="9490384" cy="923330"/>
          </a:xfrm>
          <a:prstGeom prst="rect">
            <a:avLst/>
          </a:prstGeom>
          <a:solidFill>
            <a:schemeClr val="bg1"/>
          </a:solidFill>
        </p:spPr>
        <p:txBody>
          <a:bodyPr wrap="square" rtlCol="0">
            <a:spAutoFit/>
          </a:bodyPr>
          <a:lstStyle/>
          <a:p>
            <a:r>
              <a:rPr lang="de-DE" dirty="0"/>
              <a:t> </a:t>
            </a:r>
          </a:p>
          <a:p>
            <a:r>
              <a:rPr lang="de-DE" dirty="0"/>
              <a:t>      Wettbewerbsgebiet für einen Realisierungswettbewerb Raschplatz und </a:t>
            </a:r>
          </a:p>
          <a:p>
            <a:r>
              <a:rPr lang="de-DE" dirty="0"/>
              <a:t>      Ideenwettbewerb Raschplatz, Andreas-Hermes-Platz, </a:t>
            </a:r>
            <a:r>
              <a:rPr lang="de-DE" dirty="0" err="1"/>
              <a:t>Weißekreuz</a:t>
            </a:r>
            <a:r>
              <a:rPr lang="de-DE" dirty="0"/>
              <a:t>-Platz 2006</a:t>
            </a:r>
          </a:p>
        </p:txBody>
      </p:sp>
    </p:spTree>
    <p:extLst>
      <p:ext uri="{BB962C8B-B14F-4D97-AF65-F5344CB8AC3E}">
        <p14:creationId xmlns:p14="http://schemas.microsoft.com/office/powerpoint/2010/main" val="34509740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528" y="-243408"/>
            <a:ext cx="5114392" cy="7233649"/>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1046" y="-4059832"/>
            <a:ext cx="4182954" cy="6280256"/>
          </a:xfrm>
          <a:prstGeom prst="rect">
            <a:avLst/>
          </a:prstGeom>
        </p:spPr>
      </p:pic>
    </p:spTree>
    <p:extLst>
      <p:ext uri="{BB962C8B-B14F-4D97-AF65-F5344CB8AC3E}">
        <p14:creationId xmlns:p14="http://schemas.microsoft.com/office/powerpoint/2010/main" val="40177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267" y="0"/>
            <a:ext cx="4848798" cy="6858000"/>
          </a:xfrm>
          <a:prstGeom prst="rect">
            <a:avLst/>
          </a:prstGeom>
        </p:spPr>
      </p:pic>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222"/>
            <a:ext cx="4559808" cy="6839712"/>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408"/>
            <a:ext cx="4492017" cy="7272808"/>
          </a:xfrm>
          <a:prstGeom prst="rect">
            <a:avLst/>
          </a:prstGeom>
        </p:spPr>
      </p:pic>
    </p:spTree>
    <p:extLst>
      <p:ext uri="{BB962C8B-B14F-4D97-AF65-F5344CB8AC3E}">
        <p14:creationId xmlns:p14="http://schemas.microsoft.com/office/powerpoint/2010/main" val="128080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19313"/>
            <a:ext cx="9143999"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0568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8640"/>
            <a:ext cx="7632848" cy="5508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259632" y="6093296"/>
            <a:ext cx="2902141" cy="369332"/>
          </a:xfrm>
          <a:prstGeom prst="rect">
            <a:avLst/>
          </a:prstGeom>
          <a:noFill/>
        </p:spPr>
        <p:txBody>
          <a:bodyPr wrap="none" rtlCol="0">
            <a:spAutoFit/>
          </a:bodyPr>
          <a:lstStyle/>
          <a:p>
            <a:r>
              <a:rPr lang="de-DE" dirty="0"/>
              <a:t>Bahn-Zentrale am Raschplatz</a:t>
            </a:r>
          </a:p>
        </p:txBody>
      </p:sp>
    </p:spTree>
    <p:extLst>
      <p:ext uri="{BB962C8B-B14F-4D97-AF65-F5344CB8AC3E}">
        <p14:creationId xmlns:p14="http://schemas.microsoft.com/office/powerpoint/2010/main" val="26294094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Gerade Verbindung 2"/>
          <p:cNvCxnSpPr/>
          <p:nvPr/>
        </p:nvCxnSpPr>
        <p:spPr>
          <a:xfrm>
            <a:off x="611560" y="7389440"/>
            <a:ext cx="302840" cy="122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Gerade Verbindung 5"/>
          <p:cNvCxnSpPr/>
          <p:nvPr/>
        </p:nvCxnSpPr>
        <p:spPr>
          <a:xfrm>
            <a:off x="0" y="6453336"/>
            <a:ext cx="9144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107504" y="6525344"/>
            <a:ext cx="9036496" cy="276999"/>
          </a:xfrm>
          <a:prstGeom prst="rect">
            <a:avLst/>
          </a:prstGeom>
          <a:noFill/>
        </p:spPr>
        <p:txBody>
          <a:bodyPr wrap="square" rtlCol="0">
            <a:spAutoFit/>
          </a:bodyPr>
          <a:lstStyle/>
          <a:p>
            <a:r>
              <a:rPr lang="de-DE" sz="1200" dirty="0"/>
              <a:t>    Vielfalt im Dialog erleben				                                                                    Prof. Eckart </a:t>
            </a:r>
            <a:r>
              <a:rPr lang="de-DE" sz="1200" dirty="0" err="1"/>
              <a:t>Güldenberg</a:t>
            </a:r>
            <a:r>
              <a:rPr lang="de-DE" sz="1200" dirty="0"/>
              <a:t>  </a:t>
            </a:r>
          </a:p>
        </p:txBody>
      </p:sp>
      <p:sp>
        <p:nvSpPr>
          <p:cNvPr id="2" name="Textfeld 1"/>
          <p:cNvSpPr txBox="1"/>
          <p:nvPr/>
        </p:nvSpPr>
        <p:spPr>
          <a:xfrm>
            <a:off x="539552" y="260648"/>
            <a:ext cx="8496944" cy="461665"/>
          </a:xfrm>
          <a:prstGeom prst="rect">
            <a:avLst/>
          </a:prstGeom>
          <a:noFill/>
        </p:spPr>
        <p:txBody>
          <a:bodyPr wrap="square" rtlCol="0">
            <a:spAutoFit/>
          </a:bodyPr>
          <a:lstStyle/>
          <a:p>
            <a:r>
              <a:rPr lang="de-DE" b="1" dirty="0"/>
              <a:t>                       </a:t>
            </a:r>
            <a:r>
              <a:rPr lang="de-DE" sz="2400" b="1" dirty="0"/>
              <a:t>Hannover City 2020+ Der Entwurf</a:t>
            </a:r>
            <a:endParaRPr lang="de-DE"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08720"/>
            <a:ext cx="449231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feld 8"/>
          <p:cNvSpPr txBox="1"/>
          <p:nvPr/>
        </p:nvSpPr>
        <p:spPr>
          <a:xfrm>
            <a:off x="5004048" y="836712"/>
            <a:ext cx="864096" cy="1008112"/>
          </a:xfrm>
          <a:prstGeom prst="rect">
            <a:avLst/>
          </a:prstGeom>
          <a:noFill/>
        </p:spPr>
        <p:txBody>
          <a:bodyPr wrap="square" rtlCol="0">
            <a:spAutoFit/>
          </a:bodyPr>
          <a:lstStyle/>
          <a:p>
            <a:endParaRPr lang="de-DE" dirty="0"/>
          </a:p>
        </p:txBody>
      </p:sp>
      <p:sp>
        <p:nvSpPr>
          <p:cNvPr id="7" name="Textfeld 6"/>
          <p:cNvSpPr txBox="1"/>
          <p:nvPr/>
        </p:nvSpPr>
        <p:spPr>
          <a:xfrm>
            <a:off x="4572000" y="1196752"/>
            <a:ext cx="4933663" cy="1846659"/>
          </a:xfrm>
          <a:prstGeom prst="rect">
            <a:avLst/>
          </a:prstGeom>
          <a:noFill/>
        </p:spPr>
        <p:txBody>
          <a:bodyPr wrap="square" rtlCol="0">
            <a:spAutoFit/>
          </a:bodyPr>
          <a:lstStyle/>
          <a:p>
            <a:r>
              <a:rPr lang="de-DE" dirty="0"/>
              <a:t>„Der City-Ring wird unter Wahrung seiner</a:t>
            </a:r>
          </a:p>
          <a:p>
            <a:r>
              <a:rPr lang="de-DE" dirty="0"/>
              <a:t>Leistungsfähigkeit im Bereich des </a:t>
            </a:r>
            <a:r>
              <a:rPr lang="de-DE" dirty="0" err="1"/>
              <a:t>Leibnizufers</a:t>
            </a:r>
            <a:endParaRPr lang="de-DE" dirty="0"/>
          </a:p>
          <a:p>
            <a:r>
              <a:rPr lang="de-DE" dirty="0"/>
              <a:t>auf jeweils </a:t>
            </a:r>
            <a:r>
              <a:rPr lang="de-DE" sz="2400" b="1" dirty="0">
                <a:solidFill>
                  <a:srgbClr val="FF0000"/>
                </a:solidFill>
              </a:rPr>
              <a:t>zwei Fahrspuren </a:t>
            </a:r>
            <a:r>
              <a:rPr lang="de-DE" dirty="0"/>
              <a:t>pro Richtung</a:t>
            </a:r>
          </a:p>
          <a:p>
            <a:r>
              <a:rPr lang="de-DE" dirty="0"/>
              <a:t>Umgebaut und mit breiten Geh- und Radwegen</a:t>
            </a:r>
          </a:p>
          <a:p>
            <a:r>
              <a:rPr lang="de-DE" dirty="0"/>
              <a:t> ausgestattet.“</a:t>
            </a:r>
          </a:p>
          <a:p>
            <a:r>
              <a:rPr lang="de-DE" dirty="0"/>
              <a:t>(2011, S.55)</a:t>
            </a:r>
          </a:p>
        </p:txBody>
      </p:sp>
      <p:sp>
        <p:nvSpPr>
          <p:cNvPr id="15" name="Textfeld 14"/>
          <p:cNvSpPr txBox="1"/>
          <p:nvPr/>
        </p:nvSpPr>
        <p:spPr>
          <a:xfrm>
            <a:off x="3203848" y="5877272"/>
            <a:ext cx="1296144" cy="369332"/>
          </a:xfrm>
          <a:prstGeom prst="rect">
            <a:avLst/>
          </a:prstGeom>
          <a:noFill/>
        </p:spPr>
        <p:txBody>
          <a:bodyPr wrap="square" rtlCol="0">
            <a:spAutoFit/>
          </a:bodyPr>
          <a:lstStyle/>
          <a:p>
            <a:r>
              <a:rPr lang="de-DE" dirty="0"/>
              <a:t>City-Ring</a:t>
            </a:r>
          </a:p>
        </p:txBody>
      </p:sp>
    </p:spTree>
    <p:extLst>
      <p:ext uri="{BB962C8B-B14F-4D97-AF65-F5344CB8AC3E}">
        <p14:creationId xmlns:p14="http://schemas.microsoft.com/office/powerpoint/2010/main" val="30744352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568" y="188640"/>
            <a:ext cx="7848872" cy="1569660"/>
          </a:xfrm>
          <a:prstGeom prst="rect">
            <a:avLst/>
          </a:prstGeom>
          <a:noFill/>
        </p:spPr>
        <p:txBody>
          <a:bodyPr wrap="square" rtlCol="0">
            <a:spAutoFit/>
          </a:bodyPr>
          <a:lstStyle/>
          <a:p>
            <a:r>
              <a:rPr lang="de-DE" sz="3200" b="1" dirty="0">
                <a:solidFill>
                  <a:schemeClr val="bg1"/>
                </a:solidFill>
                <a:latin typeface="Arial" panose="020B0604020202020204" pitchFamily="34" charset="0"/>
                <a:cs typeface="Arial" panose="020B0604020202020204" pitchFamily="34" charset="0"/>
              </a:rPr>
              <a:t>         Plätze und öffentlicher Raum</a:t>
            </a:r>
          </a:p>
          <a:p>
            <a:r>
              <a:rPr lang="de-DE" sz="3200" b="1" dirty="0">
                <a:solidFill>
                  <a:schemeClr val="bg1"/>
                </a:solidFill>
                <a:latin typeface="Arial" panose="020B0604020202020204" pitchFamily="34" charset="0"/>
                <a:cs typeface="Arial" panose="020B0604020202020204" pitchFamily="34" charset="0"/>
              </a:rPr>
              <a:t>     Traum  Wirklichkeit  Perspektiven</a:t>
            </a:r>
          </a:p>
          <a:p>
            <a:endParaRPr lang="de-DE" sz="3200" b="1" dirty="0">
              <a:latin typeface="Arial" panose="020B0604020202020204" pitchFamily="34" charset="0"/>
              <a:cs typeface="Arial" panose="020B0604020202020204" pitchFamily="34" charset="0"/>
            </a:endParaRPr>
          </a:p>
        </p:txBody>
      </p:sp>
      <p:sp>
        <p:nvSpPr>
          <p:cNvPr id="3" name="Textfeld 2"/>
          <p:cNvSpPr txBox="1"/>
          <p:nvPr/>
        </p:nvSpPr>
        <p:spPr>
          <a:xfrm>
            <a:off x="539552" y="1340768"/>
            <a:ext cx="4813054" cy="2308324"/>
          </a:xfrm>
          <a:prstGeom prst="rect">
            <a:avLst/>
          </a:prstGeom>
          <a:noFill/>
        </p:spPr>
        <p:txBody>
          <a:bodyPr wrap="square" rtlCol="0">
            <a:spAutoFit/>
          </a:bodyPr>
          <a:lstStyle/>
          <a:p>
            <a:r>
              <a:rPr lang="de-DE" b="1" dirty="0">
                <a:solidFill>
                  <a:schemeClr val="bg1"/>
                </a:solidFill>
              </a:rPr>
              <a:t>Traum…Chancen</a:t>
            </a:r>
          </a:p>
          <a:p>
            <a:pPr marL="285750" indent="-285750">
              <a:buFont typeface="Arial" panose="020B0604020202020204" pitchFamily="34" charset="0"/>
              <a:buChar char="•"/>
            </a:pPr>
            <a:r>
              <a:rPr lang="de-DE" dirty="0">
                <a:solidFill>
                  <a:schemeClr val="bg1"/>
                </a:solidFill>
              </a:rPr>
              <a:t>Inbegriff von Urbanität</a:t>
            </a:r>
          </a:p>
          <a:p>
            <a:pPr marL="285750" indent="-285750">
              <a:buFont typeface="Arial" panose="020B0604020202020204" pitchFamily="34" charset="0"/>
              <a:buChar char="•"/>
            </a:pPr>
            <a:r>
              <a:rPr lang="de-DE" dirty="0">
                <a:solidFill>
                  <a:schemeClr val="bg1"/>
                </a:solidFill>
              </a:rPr>
              <a:t>Sozialer Raum</a:t>
            </a:r>
          </a:p>
          <a:p>
            <a:pPr marL="285750" indent="-285750">
              <a:buFont typeface="Arial" panose="020B0604020202020204" pitchFamily="34" charset="0"/>
              <a:buChar char="•"/>
            </a:pPr>
            <a:r>
              <a:rPr lang="de-DE" dirty="0">
                <a:solidFill>
                  <a:schemeClr val="bg1"/>
                </a:solidFill>
              </a:rPr>
              <a:t>Politischer Raum</a:t>
            </a:r>
          </a:p>
          <a:p>
            <a:pPr marL="285750" indent="-285750">
              <a:buFont typeface="Arial" panose="020B0604020202020204" pitchFamily="34" charset="0"/>
              <a:buChar char="•"/>
            </a:pPr>
            <a:r>
              <a:rPr lang="de-DE" dirty="0">
                <a:solidFill>
                  <a:schemeClr val="bg1"/>
                </a:solidFill>
              </a:rPr>
              <a:t>Kollektives Gedächtnis</a:t>
            </a:r>
          </a:p>
          <a:p>
            <a:pPr marL="285750" indent="-285750">
              <a:buFont typeface="Arial" panose="020B0604020202020204" pitchFamily="34" charset="0"/>
              <a:buChar char="•"/>
            </a:pPr>
            <a:r>
              <a:rPr lang="de-DE" dirty="0">
                <a:solidFill>
                  <a:schemeClr val="bg1"/>
                </a:solidFill>
              </a:rPr>
              <a:t>Identität, Orientierung</a:t>
            </a:r>
          </a:p>
          <a:p>
            <a:pPr marL="285750" indent="-285750">
              <a:buFont typeface="Arial" panose="020B0604020202020204" pitchFamily="34" charset="0"/>
              <a:buChar char="•"/>
            </a:pPr>
            <a:r>
              <a:rPr lang="de-DE" dirty="0">
                <a:solidFill>
                  <a:schemeClr val="bg1"/>
                </a:solidFill>
              </a:rPr>
              <a:t>Bühne, Repräsentation</a:t>
            </a:r>
          </a:p>
          <a:p>
            <a:pPr marL="285750" indent="-285750">
              <a:buFont typeface="Arial" panose="020B0604020202020204" pitchFamily="34" charset="0"/>
              <a:buChar char="•"/>
            </a:pPr>
            <a:r>
              <a:rPr lang="de-DE" dirty="0">
                <a:solidFill>
                  <a:schemeClr val="bg1"/>
                </a:solidFill>
              </a:rPr>
              <a:t>Offenheit, Vernetzung</a:t>
            </a:r>
          </a:p>
        </p:txBody>
      </p:sp>
      <p:sp>
        <p:nvSpPr>
          <p:cNvPr id="4" name="Textfeld 3"/>
          <p:cNvSpPr txBox="1"/>
          <p:nvPr/>
        </p:nvSpPr>
        <p:spPr>
          <a:xfrm>
            <a:off x="4427984" y="1340768"/>
            <a:ext cx="3960440" cy="2862322"/>
          </a:xfrm>
          <a:prstGeom prst="rect">
            <a:avLst/>
          </a:prstGeom>
          <a:noFill/>
        </p:spPr>
        <p:txBody>
          <a:bodyPr wrap="square" rtlCol="0">
            <a:spAutoFit/>
          </a:bodyPr>
          <a:lstStyle/>
          <a:p>
            <a:r>
              <a:rPr lang="de-DE" b="1" dirty="0">
                <a:solidFill>
                  <a:schemeClr val="bg1"/>
                </a:solidFill>
              </a:rPr>
              <a:t>Wirklichkeit…Risiken</a:t>
            </a:r>
          </a:p>
          <a:p>
            <a:pPr marL="285750" indent="-285750">
              <a:buFont typeface="Arial" panose="020B0604020202020204" pitchFamily="34" charset="0"/>
              <a:buChar char="•"/>
            </a:pPr>
            <a:r>
              <a:rPr lang="de-DE" dirty="0">
                <a:solidFill>
                  <a:schemeClr val="bg1"/>
                </a:solidFill>
              </a:rPr>
              <a:t>Autoverkehr, Beschleunigung</a:t>
            </a:r>
          </a:p>
          <a:p>
            <a:pPr marL="285750" indent="-285750">
              <a:buFont typeface="Arial" panose="020B0604020202020204" pitchFamily="34" charset="0"/>
              <a:buChar char="•"/>
            </a:pPr>
            <a:r>
              <a:rPr lang="de-DE" dirty="0">
                <a:solidFill>
                  <a:schemeClr val="bg1"/>
                </a:solidFill>
              </a:rPr>
              <a:t>Kommerzialisierung, „Mall-</a:t>
            </a:r>
            <a:r>
              <a:rPr lang="de-DE" dirty="0" err="1">
                <a:solidFill>
                  <a:schemeClr val="bg1"/>
                </a:solidFill>
              </a:rPr>
              <a:t>isierung</a:t>
            </a:r>
            <a:r>
              <a:rPr lang="de-DE" dirty="0">
                <a:solidFill>
                  <a:schemeClr val="bg1"/>
                </a:solidFill>
              </a:rPr>
              <a:t>“</a:t>
            </a:r>
          </a:p>
          <a:p>
            <a:pPr marL="285750" indent="-285750">
              <a:buFont typeface="Arial" panose="020B0604020202020204" pitchFamily="34" charset="0"/>
              <a:buChar char="•"/>
            </a:pPr>
            <a:r>
              <a:rPr lang="de-DE" dirty="0">
                <a:solidFill>
                  <a:schemeClr val="bg1"/>
                </a:solidFill>
              </a:rPr>
              <a:t>Privatisierung, Kontrolle</a:t>
            </a:r>
          </a:p>
          <a:p>
            <a:pPr marL="285750" indent="-285750">
              <a:buFont typeface="Arial" panose="020B0604020202020204" pitchFamily="34" charset="0"/>
              <a:buChar char="•"/>
            </a:pPr>
            <a:r>
              <a:rPr lang="de-DE" dirty="0" err="1">
                <a:solidFill>
                  <a:schemeClr val="bg1"/>
                </a:solidFill>
              </a:rPr>
              <a:t>Ent</a:t>
            </a:r>
            <a:r>
              <a:rPr lang="de-DE" dirty="0">
                <a:solidFill>
                  <a:schemeClr val="bg1"/>
                </a:solidFill>
              </a:rPr>
              <a:t>-Politisierung</a:t>
            </a:r>
          </a:p>
          <a:p>
            <a:pPr marL="285750" indent="-285750">
              <a:buFont typeface="Arial" panose="020B0604020202020204" pitchFamily="34" charset="0"/>
              <a:buChar char="•"/>
            </a:pPr>
            <a:r>
              <a:rPr lang="de-DE" dirty="0">
                <a:solidFill>
                  <a:schemeClr val="bg1"/>
                </a:solidFill>
              </a:rPr>
              <a:t>Banalisierung, </a:t>
            </a:r>
            <a:r>
              <a:rPr lang="de-DE" dirty="0" err="1">
                <a:solidFill>
                  <a:schemeClr val="bg1"/>
                </a:solidFill>
              </a:rPr>
              <a:t>Festivalisierung</a:t>
            </a:r>
            <a:endParaRPr lang="de-DE" dirty="0">
              <a:solidFill>
                <a:schemeClr val="bg1"/>
              </a:solidFill>
            </a:endParaRPr>
          </a:p>
          <a:p>
            <a:pPr marL="285750" indent="-285750">
              <a:buFont typeface="Arial" panose="020B0604020202020204" pitchFamily="34" charset="0"/>
              <a:buChar char="•"/>
            </a:pPr>
            <a:r>
              <a:rPr lang="de-DE" dirty="0">
                <a:solidFill>
                  <a:schemeClr val="bg1"/>
                </a:solidFill>
              </a:rPr>
              <a:t>Vernachlässigung</a:t>
            </a:r>
          </a:p>
          <a:p>
            <a:pPr marL="285750" indent="-285750">
              <a:buFont typeface="Arial" panose="020B0604020202020204" pitchFamily="34" charset="0"/>
              <a:buChar char="•"/>
            </a:pPr>
            <a:r>
              <a:rPr lang="de-DE" dirty="0">
                <a:solidFill>
                  <a:schemeClr val="bg1"/>
                </a:solidFill>
              </a:rPr>
              <a:t>Entleerung</a:t>
            </a:r>
          </a:p>
          <a:p>
            <a:pPr marL="285750" indent="-285750">
              <a:buFont typeface="Arial" panose="020B0604020202020204" pitchFamily="34" charset="0"/>
              <a:buChar char="•"/>
            </a:pPr>
            <a:r>
              <a:rPr lang="de-DE" dirty="0">
                <a:solidFill>
                  <a:schemeClr val="bg1"/>
                </a:solidFill>
              </a:rPr>
              <a:t>Unsicherheit</a:t>
            </a:r>
          </a:p>
          <a:p>
            <a:pPr marL="285750" indent="-285750">
              <a:buFont typeface="Arial" panose="020B0604020202020204" pitchFamily="34" charset="0"/>
              <a:buChar char="•"/>
            </a:pPr>
            <a:endParaRPr lang="de-DE" dirty="0"/>
          </a:p>
        </p:txBody>
      </p:sp>
      <p:sp>
        <p:nvSpPr>
          <p:cNvPr id="5" name="Textfeld 4"/>
          <p:cNvSpPr txBox="1"/>
          <p:nvPr/>
        </p:nvSpPr>
        <p:spPr>
          <a:xfrm>
            <a:off x="2339752" y="3933056"/>
            <a:ext cx="3486026" cy="2862322"/>
          </a:xfrm>
          <a:prstGeom prst="rect">
            <a:avLst/>
          </a:prstGeom>
          <a:noFill/>
        </p:spPr>
        <p:txBody>
          <a:bodyPr wrap="square" rtlCol="0">
            <a:spAutoFit/>
          </a:bodyPr>
          <a:lstStyle/>
          <a:p>
            <a:r>
              <a:rPr lang="de-DE" b="1" dirty="0">
                <a:solidFill>
                  <a:schemeClr val="bg1"/>
                </a:solidFill>
              </a:rPr>
              <a:t>Perspektiven…Konzepte</a:t>
            </a:r>
          </a:p>
          <a:p>
            <a:pPr marL="285750" indent="-285750">
              <a:buFont typeface="Arial" panose="020B0604020202020204" pitchFamily="34" charset="0"/>
              <a:buChar char="•"/>
            </a:pPr>
            <a:r>
              <a:rPr lang="de-DE" dirty="0">
                <a:solidFill>
                  <a:schemeClr val="bg1"/>
                </a:solidFill>
              </a:rPr>
              <a:t>Vielfalt der Nutzung</a:t>
            </a:r>
          </a:p>
          <a:p>
            <a:pPr marL="285750" indent="-285750">
              <a:buFont typeface="Arial" panose="020B0604020202020204" pitchFamily="34" charset="0"/>
              <a:buChar char="•"/>
            </a:pPr>
            <a:r>
              <a:rPr lang="de-DE" dirty="0">
                <a:solidFill>
                  <a:schemeClr val="bg1"/>
                </a:solidFill>
              </a:rPr>
              <a:t>Angebotsoffenheit</a:t>
            </a:r>
          </a:p>
          <a:p>
            <a:pPr marL="285750" indent="-285750">
              <a:buFont typeface="Arial" panose="020B0604020202020204" pitchFamily="34" charset="0"/>
              <a:buChar char="•"/>
            </a:pPr>
            <a:r>
              <a:rPr lang="de-DE" dirty="0">
                <a:solidFill>
                  <a:schemeClr val="bg1"/>
                </a:solidFill>
              </a:rPr>
              <a:t>Vernetzung öffentlicher Räume</a:t>
            </a:r>
          </a:p>
          <a:p>
            <a:pPr marL="285750" indent="-285750">
              <a:buFont typeface="Arial" panose="020B0604020202020204" pitchFamily="34" charset="0"/>
              <a:buChar char="•"/>
            </a:pPr>
            <a:r>
              <a:rPr lang="de-DE" dirty="0">
                <a:solidFill>
                  <a:schemeClr val="bg1"/>
                </a:solidFill>
              </a:rPr>
              <a:t>Definierter Raum, Grenzen</a:t>
            </a:r>
          </a:p>
          <a:p>
            <a:pPr marL="285750" indent="-285750">
              <a:buFont typeface="Arial" panose="020B0604020202020204" pitchFamily="34" charset="0"/>
              <a:buChar char="•"/>
            </a:pPr>
            <a:r>
              <a:rPr lang="de-DE" dirty="0">
                <a:solidFill>
                  <a:schemeClr val="bg1"/>
                </a:solidFill>
              </a:rPr>
              <a:t>Kompakt-urban-grün</a:t>
            </a:r>
          </a:p>
          <a:p>
            <a:pPr marL="285750" indent="-285750">
              <a:buFont typeface="Arial" panose="020B0604020202020204" pitchFamily="34" charset="0"/>
              <a:buChar char="•"/>
            </a:pPr>
            <a:r>
              <a:rPr lang="de-DE" dirty="0">
                <a:solidFill>
                  <a:schemeClr val="bg1"/>
                </a:solidFill>
              </a:rPr>
              <a:t>Schönheit, Sinnlichkeit</a:t>
            </a:r>
          </a:p>
          <a:p>
            <a:pPr marL="285750" indent="-285750">
              <a:buFont typeface="Arial" panose="020B0604020202020204" pitchFamily="34" charset="0"/>
              <a:buChar char="•"/>
            </a:pPr>
            <a:r>
              <a:rPr lang="de-DE" dirty="0">
                <a:solidFill>
                  <a:schemeClr val="bg1"/>
                </a:solidFill>
              </a:rPr>
              <a:t>Tag-Nacht-Perspektive</a:t>
            </a:r>
          </a:p>
          <a:p>
            <a:pPr marL="285750" indent="-285750">
              <a:buFont typeface="Arial" panose="020B0604020202020204" pitchFamily="34" charset="0"/>
              <a:buChar char="•"/>
            </a:pPr>
            <a:r>
              <a:rPr lang="de-DE" dirty="0">
                <a:solidFill>
                  <a:schemeClr val="bg1"/>
                </a:solidFill>
              </a:rPr>
              <a:t>Nutzungsmanagement</a:t>
            </a:r>
          </a:p>
          <a:p>
            <a:pPr marL="285750" indent="-285750">
              <a:buFont typeface="Arial" panose="020B0604020202020204" pitchFamily="34" charset="0"/>
              <a:buChar char="•"/>
            </a:pPr>
            <a:r>
              <a:rPr lang="de-DE" dirty="0">
                <a:solidFill>
                  <a:schemeClr val="bg1"/>
                </a:solidFill>
              </a:rPr>
              <a:t>Verkehrsberuhigung</a:t>
            </a:r>
          </a:p>
        </p:txBody>
      </p:sp>
    </p:spTree>
    <p:extLst>
      <p:ext uri="{BB962C8B-B14F-4D97-AF65-F5344CB8AC3E}">
        <p14:creationId xmlns:p14="http://schemas.microsoft.com/office/powerpoint/2010/main" val="196319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92981" y="3277341"/>
            <a:ext cx="2473252" cy="3298701"/>
          </a:xfrm>
          <a:prstGeom prst="rect">
            <a:avLst/>
          </a:prstGeom>
        </p:spPr>
      </p:pic>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39512"/>
            <a:ext cx="4350217" cy="2880319"/>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3277341"/>
            <a:ext cx="4408459" cy="3306344"/>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93751"/>
            <a:ext cx="3901440" cy="2926080"/>
          </a:xfrm>
          <a:prstGeom prst="rect">
            <a:avLst/>
          </a:prstGeom>
        </p:spPr>
      </p:pic>
      <p:sp>
        <p:nvSpPr>
          <p:cNvPr id="6" name="Textfeld 5"/>
          <p:cNvSpPr txBox="1"/>
          <p:nvPr/>
        </p:nvSpPr>
        <p:spPr>
          <a:xfrm>
            <a:off x="4515963" y="3501008"/>
            <a:ext cx="2167515" cy="1477328"/>
          </a:xfrm>
          <a:prstGeom prst="rect">
            <a:avLst/>
          </a:prstGeom>
          <a:noFill/>
        </p:spPr>
        <p:txBody>
          <a:bodyPr wrap="square" rtlCol="0">
            <a:spAutoFit/>
          </a:bodyPr>
          <a:lstStyle/>
          <a:p>
            <a:r>
              <a:rPr lang="de-DE" dirty="0"/>
              <a:t> Öffentlicher Raum:</a:t>
            </a:r>
          </a:p>
          <a:p>
            <a:r>
              <a:rPr lang="de-DE" dirty="0"/>
              <a:t>- Überwachung  </a:t>
            </a:r>
          </a:p>
          <a:p>
            <a:r>
              <a:rPr lang="de-DE" dirty="0"/>
              <a:t>- private Aneignung</a:t>
            </a:r>
          </a:p>
          <a:p>
            <a:r>
              <a:rPr lang="de-DE" dirty="0"/>
              <a:t>- Regularien</a:t>
            </a:r>
          </a:p>
          <a:p>
            <a:r>
              <a:rPr lang="de-DE" dirty="0"/>
              <a:t>- Belebung</a:t>
            </a:r>
          </a:p>
        </p:txBody>
      </p:sp>
    </p:spTree>
    <p:extLst>
      <p:ext uri="{BB962C8B-B14F-4D97-AF65-F5344CB8AC3E}">
        <p14:creationId xmlns:p14="http://schemas.microsoft.com/office/powerpoint/2010/main" val="29920520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000" y="692696"/>
            <a:ext cx="5160000" cy="235000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3" y="620688"/>
            <a:ext cx="9308526" cy="5236046"/>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9198263" cy="6898697"/>
          </a:xfrm>
          <a:prstGeom prst="rect">
            <a:avLst/>
          </a:prstGeom>
        </p:spPr>
      </p:pic>
    </p:spTree>
    <p:extLst>
      <p:ext uri="{BB962C8B-B14F-4D97-AF65-F5344CB8AC3E}">
        <p14:creationId xmlns:p14="http://schemas.microsoft.com/office/powerpoint/2010/main" val="199991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555776" y="1556792"/>
            <a:ext cx="1410964" cy="369332"/>
          </a:xfrm>
          <a:prstGeom prst="rect">
            <a:avLst/>
          </a:prstGeom>
          <a:noFill/>
        </p:spPr>
        <p:txBody>
          <a:bodyPr wrap="none" rtlCol="0">
            <a:spAutoFit/>
          </a:bodyPr>
          <a:lstStyle/>
          <a:p>
            <a:r>
              <a:rPr lang="de-DE" dirty="0"/>
              <a:t>23. Mai 2017</a:t>
            </a:r>
          </a:p>
        </p:txBody>
      </p:sp>
    </p:spTree>
    <p:extLst>
      <p:ext uri="{BB962C8B-B14F-4D97-AF65-F5344CB8AC3E}">
        <p14:creationId xmlns:p14="http://schemas.microsoft.com/office/powerpoint/2010/main" val="10984617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62550" y="353085"/>
            <a:ext cx="8894100" cy="7273876"/>
          </a:xfrm>
          <a:prstGeom prst="rect">
            <a:avLst/>
          </a:prstGeom>
        </p:spPr>
        <p:txBody>
          <a:bodyPr wrap="square">
            <a:spAutoFit/>
          </a:bodyPr>
          <a:lstStyle/>
          <a:p>
            <a:r>
              <a:rPr lang="de-DE" b="1" dirty="0"/>
              <a:t>GHS-Seminar „Plätze und öffentlicher Raum“, </a:t>
            </a:r>
            <a:r>
              <a:rPr lang="de-DE" b="1" dirty="0" err="1"/>
              <a:t>SoSe</a:t>
            </a:r>
            <a:r>
              <a:rPr lang="de-DE" b="1" dirty="0"/>
              <a:t> 2017</a:t>
            </a:r>
            <a:endParaRPr lang="de-DE" dirty="0"/>
          </a:p>
          <a:p>
            <a:r>
              <a:rPr lang="de-DE" b="1" dirty="0"/>
              <a:t>         Erkundung Zentraler Plätze der City Hannover</a:t>
            </a:r>
          </a:p>
          <a:p>
            <a:endParaRPr lang="de-DE" dirty="0"/>
          </a:p>
          <a:p>
            <a:pPr lvl="0"/>
            <a:r>
              <a:rPr lang="de-DE" dirty="0"/>
              <a:t>1. Ist der Platz öffentlich, halböffentlich, privat?</a:t>
            </a:r>
          </a:p>
          <a:p>
            <a:r>
              <a:rPr lang="de-DE" dirty="0"/>
              <a:t>    (wer stellt ihn her und wer bezahlt die Herstellung?)</a:t>
            </a:r>
          </a:p>
          <a:p>
            <a:r>
              <a:rPr lang="de-DE" dirty="0"/>
              <a:t>    (wer hat welche Nutzungsrechte an dem Raum?)</a:t>
            </a:r>
          </a:p>
          <a:p>
            <a:pPr lvl="0"/>
            <a:r>
              <a:rPr lang="de-DE" dirty="0"/>
              <a:t>2. Welchem Typ entspricht der Platz?</a:t>
            </a:r>
          </a:p>
          <a:p>
            <a:r>
              <a:rPr lang="de-DE" dirty="0"/>
              <a:t>   (Repräsentationsplatz, Erholungsplatz, Verkehrsplatz etc.)</a:t>
            </a:r>
          </a:p>
          <a:p>
            <a:pPr lvl="0"/>
            <a:r>
              <a:rPr lang="de-DE" dirty="0"/>
              <a:t>3. Zu welchen Zwecken wird der Platz genutzt? Wer nutzt den Platz? </a:t>
            </a:r>
          </a:p>
          <a:p>
            <a:r>
              <a:rPr lang="de-DE" dirty="0"/>
              <a:t>    Wie wird der Platz genutzt? Gibt es vielfältige Nutzungsmöglichkeiten? </a:t>
            </a:r>
          </a:p>
          <a:p>
            <a:pPr lvl="0"/>
            <a:r>
              <a:rPr lang="de-DE" dirty="0"/>
              <a:t>4. Gibt es Nutzungskonflikte (zwischen unterschiedlichen Nutzergruppen, </a:t>
            </a:r>
          </a:p>
          <a:p>
            <a:r>
              <a:rPr lang="de-DE" dirty="0"/>
              <a:t>    Besuchern des Platzes und Nutzern angrenzender Gebäude?</a:t>
            </a:r>
          </a:p>
          <a:p>
            <a:pPr lvl="0"/>
            <a:r>
              <a:rPr lang="de-DE" dirty="0"/>
              <a:t>5. Welche Verkehrsarten teilen sich den Platz und welche dominieren?</a:t>
            </a:r>
          </a:p>
          <a:p>
            <a:r>
              <a:rPr lang="de-DE" dirty="0"/>
              <a:t>    (Fußgänger, Radfahrer, Auto, Busse, Bahnen?)</a:t>
            </a:r>
          </a:p>
          <a:p>
            <a:pPr lvl="0"/>
            <a:r>
              <a:rPr lang="de-DE" dirty="0"/>
              <a:t>6. Ist der Platz mit anderen öffentlichen Räumen vernetzt?</a:t>
            </a:r>
          </a:p>
          <a:p>
            <a:pPr lvl="0"/>
            <a:r>
              <a:rPr lang="de-DE" dirty="0"/>
              <a:t>7. Wie ist der Platz begrenzt?</a:t>
            </a:r>
          </a:p>
          <a:p>
            <a:r>
              <a:rPr lang="de-DE" dirty="0"/>
              <a:t>    (öffentliche, private Gebäude, Straßenräume, Grünanlage, Bäume?)</a:t>
            </a:r>
          </a:p>
          <a:p>
            <a:pPr lvl="0"/>
            <a:r>
              <a:rPr lang="de-DE" dirty="0"/>
              <a:t>8. Welche besonderen Gestaltungsmerkmale gibt es?</a:t>
            </a:r>
          </a:p>
          <a:p>
            <a:r>
              <a:rPr lang="de-DE" dirty="0"/>
              <a:t>    (Bodenbelag, Grün, Sitzgelegenheiten bzw. Sitzecken, Brunnen, Denk- bzw. Mahnmale?)</a:t>
            </a:r>
          </a:p>
          <a:p>
            <a:pPr lvl="0"/>
            <a:r>
              <a:rPr lang="de-DE" dirty="0"/>
              <a:t>9. Wie wird der Platz bei Nacht beleuchtet?</a:t>
            </a:r>
          </a:p>
          <a:p>
            <a:r>
              <a:rPr lang="de-DE" dirty="0"/>
              <a:t> </a:t>
            </a:r>
          </a:p>
          <a:p>
            <a:pPr lvl="0"/>
            <a:endParaRPr lang="de-DE" dirty="0"/>
          </a:p>
          <a:p>
            <a:pPr lvl="0"/>
            <a:endParaRPr lang="de-DE" dirty="0"/>
          </a:p>
          <a:p>
            <a:pPr lvl="0"/>
            <a:endParaRPr lang="de-DE" dirty="0"/>
          </a:p>
          <a:p>
            <a:pPr lvl="0"/>
            <a:endParaRPr lang="de-DE" dirty="0"/>
          </a:p>
          <a:p>
            <a:r>
              <a:rPr lang="de-DE" b="1" dirty="0"/>
              <a:t> </a:t>
            </a:r>
            <a:endParaRPr lang="de-DE" dirty="0"/>
          </a:p>
        </p:txBody>
      </p:sp>
    </p:spTree>
    <p:extLst>
      <p:ext uri="{BB962C8B-B14F-4D97-AF65-F5344CB8AC3E}">
        <p14:creationId xmlns:p14="http://schemas.microsoft.com/office/powerpoint/2010/main" val="35907622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23528" y="260648"/>
            <a:ext cx="8712968" cy="6186309"/>
          </a:xfrm>
          <a:prstGeom prst="rect">
            <a:avLst/>
          </a:prstGeom>
        </p:spPr>
        <p:txBody>
          <a:bodyPr wrap="square">
            <a:spAutoFit/>
          </a:bodyPr>
          <a:lstStyle/>
          <a:p>
            <a:pPr lvl="0"/>
            <a:r>
              <a:rPr lang="de-DE" dirty="0"/>
              <a:t>10. Wie wirkt der Platz auf mich?</a:t>
            </a:r>
          </a:p>
          <a:p>
            <a:r>
              <a:rPr lang="de-DE" dirty="0"/>
              <a:t>      (einladend, anregend, geschäftig, turbulent, langweilig, öde)</a:t>
            </a:r>
          </a:p>
          <a:p>
            <a:pPr lvl="0"/>
            <a:r>
              <a:rPr lang="de-DE" dirty="0"/>
              <a:t>11. Lädt der Platz mich oder andere zum Verweilen ein?</a:t>
            </a:r>
          </a:p>
          <a:p>
            <a:pPr lvl="0"/>
            <a:r>
              <a:rPr lang="de-DE" dirty="0"/>
              <a:t>12. Wie empfinde ich die Dimension, die Maße des Platzes?</a:t>
            </a:r>
          </a:p>
          <a:p>
            <a:pPr lvl="0"/>
            <a:r>
              <a:rPr lang="de-DE" dirty="0"/>
              <a:t>13. Empfinde ich die Begrenzung als klar oder diffus?</a:t>
            </a:r>
          </a:p>
          <a:p>
            <a:pPr lvl="0"/>
            <a:r>
              <a:rPr lang="de-DE" dirty="0"/>
              <a:t>14. Zu welchen möglichen Nutzungen lädt der Platz ein bzw. verhindert sie?</a:t>
            </a:r>
          </a:p>
          <a:p>
            <a:pPr lvl="0"/>
            <a:r>
              <a:rPr lang="de-DE" dirty="0"/>
              <a:t>15. Empfinden Sie den Platz als sicher? Würden Sie ihn nachts aufsuchen, queren können?</a:t>
            </a:r>
          </a:p>
          <a:p>
            <a:pPr lvl="0"/>
            <a:r>
              <a:rPr lang="de-DE" dirty="0"/>
              <a:t>16. Wie empfinden Sie den Verkehr? Zu laut? Stört der Verkehr die Aufenthaltsqualität?</a:t>
            </a:r>
          </a:p>
          <a:p>
            <a:r>
              <a:rPr lang="de-DE" dirty="0"/>
              <a:t>       Belebt der Verkehr eher den Platz?</a:t>
            </a:r>
          </a:p>
          <a:p>
            <a:pPr lvl="0"/>
            <a:r>
              <a:rPr lang="de-DE" dirty="0"/>
              <a:t>17. Entspricht der Platz Ihrem Empfinden von einem urbanen Leben?</a:t>
            </a:r>
          </a:p>
          <a:p>
            <a:pPr lvl="0"/>
            <a:r>
              <a:rPr lang="de-DE" dirty="0"/>
              <a:t>18. Vermittelt der Platz Ihrer Meinung nach Identität?</a:t>
            </a:r>
          </a:p>
          <a:p>
            <a:r>
              <a:rPr lang="de-DE" dirty="0"/>
              <a:t> </a:t>
            </a:r>
          </a:p>
          <a:p>
            <a:pPr lvl="0"/>
            <a:r>
              <a:rPr lang="de-DE" dirty="0"/>
              <a:t>19. Was hätten Sie gern anders?</a:t>
            </a:r>
          </a:p>
          <a:p>
            <a:pPr lvl="0"/>
            <a:endParaRPr lang="de-DE" dirty="0"/>
          </a:p>
          <a:p>
            <a:r>
              <a:rPr lang="de-DE" b="1" dirty="0"/>
              <a:t>„Städte müssen so entworfen werden, dass nicht nur Plan und Ordnung, sondern auch ein glückliches Leben der Bewohner gewährleistet wird“ (Aristoteles, Politik, zit. Nach Camillo Sitte, Der Städtebau nach seinen künstlerischen Grundsätzen, Wien 1965, S.2)</a:t>
            </a:r>
          </a:p>
          <a:p>
            <a:endParaRPr lang="de-DE" b="1" dirty="0"/>
          </a:p>
          <a:p>
            <a:endParaRPr lang="de-DE" b="1" dirty="0"/>
          </a:p>
          <a:p>
            <a:endParaRPr lang="de-DE" b="1" dirty="0"/>
          </a:p>
          <a:p>
            <a:endParaRPr lang="de-DE" b="1" dirty="0"/>
          </a:p>
          <a:p>
            <a:r>
              <a:rPr lang="de-DE" sz="1600" dirty="0"/>
              <a:t>GHS-Seminar </a:t>
            </a:r>
            <a:r>
              <a:rPr lang="de-DE" sz="1600" dirty="0" err="1"/>
              <a:t>SoSe</a:t>
            </a:r>
            <a:r>
              <a:rPr lang="de-DE" sz="1600" dirty="0"/>
              <a:t> 2017 „Plätze und öffentlicher Raum“  www.eckart-gueldenberg.de</a:t>
            </a:r>
          </a:p>
        </p:txBody>
      </p:sp>
    </p:spTree>
    <p:extLst>
      <p:ext uri="{BB962C8B-B14F-4D97-AF65-F5344CB8AC3E}">
        <p14:creationId xmlns:p14="http://schemas.microsoft.com/office/powerpoint/2010/main" val="26831886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4000" y="692696"/>
            <a:ext cx="5160000" cy="2350000"/>
          </a:xfrm>
          <a:prstGeom prst="rect">
            <a:avLst/>
          </a:prstGeom>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263" y="620688"/>
            <a:ext cx="9308526" cy="5236046"/>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
            <a:ext cx="9198263" cy="6898697"/>
          </a:xfrm>
          <a:prstGeom prst="rect">
            <a:avLst/>
          </a:prstGeom>
        </p:spPr>
      </p:pic>
    </p:spTree>
    <p:extLst>
      <p:ext uri="{BB962C8B-B14F-4D97-AF65-F5344CB8AC3E}">
        <p14:creationId xmlns:p14="http://schemas.microsoft.com/office/powerpoint/2010/main" val="281752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07" y="116632"/>
            <a:ext cx="9145016" cy="6096677"/>
          </a:xfrm>
          <a:prstGeom prst="rect">
            <a:avLst/>
          </a:prstGeom>
        </p:spPr>
      </p:pic>
      <p:sp>
        <p:nvSpPr>
          <p:cNvPr id="4" name="Textfeld 3"/>
          <p:cNvSpPr txBox="1"/>
          <p:nvPr/>
        </p:nvSpPr>
        <p:spPr>
          <a:xfrm>
            <a:off x="2339752" y="6309320"/>
            <a:ext cx="4535537" cy="369332"/>
          </a:xfrm>
          <a:prstGeom prst="rect">
            <a:avLst/>
          </a:prstGeom>
          <a:noFill/>
        </p:spPr>
        <p:txBody>
          <a:bodyPr wrap="none" rtlCol="0">
            <a:spAutoFit/>
          </a:bodyPr>
          <a:lstStyle/>
          <a:p>
            <a:r>
              <a:rPr lang="de-DE" dirty="0">
                <a:solidFill>
                  <a:schemeClr val="bg1"/>
                </a:solidFill>
              </a:rPr>
              <a:t>Opernplatz, Landschaftsarchitekt Kamel </a:t>
            </a:r>
            <a:r>
              <a:rPr lang="de-DE" dirty="0" err="1">
                <a:solidFill>
                  <a:schemeClr val="bg1"/>
                </a:solidFill>
              </a:rPr>
              <a:t>Louafi</a:t>
            </a:r>
            <a:endParaRPr lang="de-DE" dirty="0">
              <a:solidFill>
                <a:schemeClr val="bg1"/>
              </a:solidFill>
            </a:endParaRPr>
          </a:p>
        </p:txBody>
      </p:sp>
    </p:spTree>
    <p:extLst>
      <p:ext uri="{BB962C8B-B14F-4D97-AF65-F5344CB8AC3E}">
        <p14:creationId xmlns:p14="http://schemas.microsoft.com/office/powerpoint/2010/main" val="8335994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047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496944" cy="4782433"/>
          </a:xfrm>
          <a:prstGeom prst="rect">
            <a:avLst/>
          </a:prstGeom>
        </p:spPr>
      </p:pic>
      <p:sp>
        <p:nvSpPr>
          <p:cNvPr id="5" name="Textfeld 4"/>
          <p:cNvSpPr txBox="1"/>
          <p:nvPr/>
        </p:nvSpPr>
        <p:spPr>
          <a:xfrm>
            <a:off x="1259632" y="5229200"/>
            <a:ext cx="6624736" cy="646331"/>
          </a:xfrm>
          <a:prstGeom prst="rect">
            <a:avLst/>
          </a:prstGeom>
          <a:noFill/>
        </p:spPr>
        <p:txBody>
          <a:bodyPr wrap="square" rtlCol="0">
            <a:spAutoFit/>
          </a:bodyPr>
          <a:lstStyle/>
          <a:p>
            <a:r>
              <a:rPr lang="de-DE" dirty="0"/>
              <a:t>   Städtebauliche Vision zur (Wieder-)Belebung des Spreebogens</a:t>
            </a:r>
          </a:p>
          <a:p>
            <a:r>
              <a:rPr lang="de-DE" dirty="0"/>
              <a:t>  Stadtplaner und Architekt Bernd Albers, Tagesspiegel 28.02.2015</a:t>
            </a:r>
          </a:p>
        </p:txBody>
      </p:sp>
    </p:spTree>
    <p:extLst>
      <p:ext uri="{BB962C8B-B14F-4D97-AF65-F5344CB8AC3E}">
        <p14:creationId xmlns:p14="http://schemas.microsoft.com/office/powerpoint/2010/main" val="41479914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987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0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173163"/>
            <a:ext cx="6443662" cy="304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04" name="Text Box 6"/>
          <p:cNvSpPr txBox="1">
            <a:spLocks noChangeArrowheads="1"/>
          </p:cNvSpPr>
          <p:nvPr/>
        </p:nvSpPr>
        <p:spPr bwMode="auto">
          <a:xfrm>
            <a:off x="2700338" y="352425"/>
            <a:ext cx="644366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2800" b="1">
                <a:solidFill>
                  <a:schemeClr val="tx2"/>
                </a:solidFill>
              </a:rPr>
              <a:t>  Städtebau im Nationalsozialismus</a:t>
            </a:r>
          </a:p>
        </p:txBody>
      </p:sp>
      <p:sp>
        <p:nvSpPr>
          <p:cNvPr id="153605" name="Text Box 7"/>
          <p:cNvSpPr txBox="1">
            <a:spLocks noChangeArrowheads="1"/>
          </p:cNvSpPr>
          <p:nvPr/>
        </p:nvSpPr>
        <p:spPr bwMode="auto">
          <a:xfrm>
            <a:off x="2843213" y="4313238"/>
            <a:ext cx="6300787"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1800"/>
              <a:t>   Neuplanung Berlin: „Germania“, Arch. Albert Speer, </a:t>
            </a:r>
          </a:p>
          <a:p>
            <a:pPr eaLnBrk="1" hangingPunct="1">
              <a:spcBef>
                <a:spcPct val="0"/>
              </a:spcBef>
              <a:buFontTx/>
              <a:buNone/>
            </a:pPr>
            <a:r>
              <a:rPr lang="de-DE" altLang="de-DE" sz="1800"/>
              <a:t>   links: Lageplan Nord-Süd-Achse, 1939</a:t>
            </a:r>
          </a:p>
          <a:p>
            <a:pPr eaLnBrk="1" hangingPunct="1">
              <a:spcBef>
                <a:spcPct val="0"/>
              </a:spcBef>
              <a:buFontTx/>
              <a:buNone/>
            </a:pPr>
            <a:r>
              <a:rPr lang="de-DE" altLang="de-DE" sz="1800"/>
              <a:t>   oben: Zeichnung von A. Friedrich, 1941</a:t>
            </a:r>
          </a:p>
          <a:p>
            <a:pPr eaLnBrk="1" hangingPunct="1">
              <a:spcBef>
                <a:spcPct val="0"/>
              </a:spcBef>
              <a:buFontTx/>
              <a:buNone/>
            </a:pPr>
            <a:endParaRPr lang="de-DE" altLang="de-DE" sz="1800"/>
          </a:p>
          <a:p>
            <a:pPr eaLnBrk="1" hangingPunct="1">
              <a:spcBef>
                <a:spcPct val="0"/>
              </a:spcBef>
              <a:buFontTx/>
              <a:buNone/>
            </a:pPr>
            <a:endParaRPr lang="de-DE" altLang="de-DE" sz="1800"/>
          </a:p>
        </p:txBody>
      </p:sp>
    </p:spTree>
    <p:extLst>
      <p:ext uri="{BB962C8B-B14F-4D97-AF65-F5344CB8AC3E}">
        <p14:creationId xmlns:p14="http://schemas.microsoft.com/office/powerpoint/2010/main" val="41676567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5" descr="http://www.uni-muenster.de/imperia/md/images/staedtegeschichte/portal/einfuehrungindiestaedtegeschichte/geschichtedereuropaeschichenstadt/nationalsozialismus/modell_der_neugestaltung_berli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08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6" descr="Germania_Reichst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325" y="1412875"/>
            <a:ext cx="387667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 Box 7"/>
          <p:cNvSpPr txBox="1">
            <a:spLocks noChangeArrowheads="1"/>
          </p:cNvSpPr>
          <p:nvPr/>
        </p:nvSpPr>
        <p:spPr bwMode="auto">
          <a:xfrm>
            <a:off x="5208588" y="3905250"/>
            <a:ext cx="4532312"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sz="1600"/>
              <a:t>  Germania-Halle und </a:t>
            </a:r>
            <a:r>
              <a:rPr lang="de-DE" altLang="de-DE" sz="1800"/>
              <a:t>Nord-Südachse </a:t>
            </a:r>
          </a:p>
          <a:p>
            <a:pPr eaLnBrk="1" hangingPunct="1">
              <a:spcBef>
                <a:spcPct val="0"/>
              </a:spcBef>
              <a:buFontTx/>
              <a:buNone/>
            </a:pPr>
            <a:r>
              <a:rPr lang="de-DE" altLang="de-DE" sz="1800"/>
              <a:t>  Berlin </a:t>
            </a:r>
            <a:r>
              <a:rPr lang="de-DE" altLang="de-DE" sz="1600"/>
              <a:t>Modell 1938-40</a:t>
            </a:r>
          </a:p>
          <a:p>
            <a:pPr eaLnBrk="1" hangingPunct="1">
              <a:spcBef>
                <a:spcPct val="0"/>
              </a:spcBef>
              <a:buFontTx/>
              <a:buNone/>
            </a:pPr>
            <a:r>
              <a:rPr lang="de-DE" altLang="de-DE" sz="1600"/>
              <a:t>   Arch. Albert Speer,</a:t>
            </a:r>
          </a:p>
          <a:p>
            <a:pPr eaLnBrk="1" hangingPunct="1">
              <a:spcBef>
                <a:spcPct val="0"/>
              </a:spcBef>
              <a:buFontTx/>
              <a:buNone/>
            </a:pPr>
            <a:endParaRPr lang="de-DE" altLang="de-DE" sz="1600"/>
          </a:p>
          <a:p>
            <a:pPr eaLnBrk="1" hangingPunct="1">
              <a:spcBef>
                <a:spcPct val="0"/>
              </a:spcBef>
              <a:buFontTx/>
              <a:buNone/>
            </a:pPr>
            <a:endParaRPr lang="de-DE" altLang="de-DE" sz="1600"/>
          </a:p>
        </p:txBody>
      </p:sp>
      <p:sp>
        <p:nvSpPr>
          <p:cNvPr id="154629" name="Text Box 8"/>
          <p:cNvSpPr txBox="1">
            <a:spLocks noChangeArrowheads="1"/>
          </p:cNvSpPr>
          <p:nvPr/>
        </p:nvSpPr>
        <p:spPr bwMode="auto">
          <a:xfrm>
            <a:off x="5076825" y="107950"/>
            <a:ext cx="4595813"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de-DE" altLang="de-DE" b="1"/>
              <a:t>    Städtebau im</a:t>
            </a:r>
          </a:p>
          <a:p>
            <a:pPr eaLnBrk="1" hangingPunct="1">
              <a:spcBef>
                <a:spcPct val="0"/>
              </a:spcBef>
              <a:buFontTx/>
              <a:buNone/>
            </a:pPr>
            <a:r>
              <a:rPr lang="de-DE" altLang="de-DE" b="1"/>
              <a:t>Nationalsozialismus</a:t>
            </a:r>
          </a:p>
        </p:txBody>
      </p:sp>
    </p:spTree>
    <p:extLst>
      <p:ext uri="{BB962C8B-B14F-4D97-AF65-F5344CB8AC3E}">
        <p14:creationId xmlns:p14="http://schemas.microsoft.com/office/powerpoint/2010/main" val="1415719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67744" y="2564904"/>
            <a:ext cx="4779840" cy="1077218"/>
          </a:xfrm>
          <a:prstGeom prst="rect">
            <a:avLst/>
          </a:prstGeom>
          <a:noFill/>
        </p:spPr>
        <p:txBody>
          <a:bodyPr wrap="square" rtlCol="0">
            <a:spAutoFit/>
          </a:bodyPr>
          <a:lstStyle/>
          <a:p>
            <a:r>
              <a:rPr lang="de-DE" sz="3200" b="1" dirty="0">
                <a:solidFill>
                  <a:schemeClr val="bg1"/>
                </a:solidFill>
                <a:latin typeface="Arial" panose="020B0604020202020204" pitchFamily="34" charset="0"/>
                <a:cs typeface="Arial" panose="020B0604020202020204" pitchFamily="34" charset="0"/>
              </a:rPr>
              <a:t>Traum vom Ideal des</a:t>
            </a:r>
          </a:p>
          <a:p>
            <a:r>
              <a:rPr lang="de-DE" sz="3200" b="1" dirty="0">
                <a:solidFill>
                  <a:schemeClr val="bg1"/>
                </a:solidFill>
                <a:latin typeface="Arial" panose="020B0604020202020204" pitchFamily="34" charset="0"/>
                <a:cs typeface="Arial" panose="020B0604020202020204" pitchFamily="34" charset="0"/>
              </a:rPr>
              <a:t>Europäischen Platzes</a:t>
            </a:r>
          </a:p>
        </p:txBody>
      </p:sp>
    </p:spTree>
    <p:extLst>
      <p:ext uri="{BB962C8B-B14F-4D97-AF65-F5344CB8AC3E}">
        <p14:creationId xmlns:p14="http://schemas.microsoft.com/office/powerpoint/2010/main" val="42898629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2/2f/Karte_Reichsparteitagsgel%C3%A4nde_N%C3%BCrnberg_1940.png/1280px-Karte_Reichsparteitagsgel%C3%A4nde_N%C3%BCrnberg_194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0893" y="15035"/>
            <a:ext cx="4573107" cy="3573016"/>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01542"/>
            <a:ext cx="4579705" cy="5056457"/>
          </a:xfrm>
          <a:prstGeom prst="rect">
            <a:avLst/>
          </a:prstGeom>
        </p:spPr>
      </p:pic>
      <p:sp>
        <p:nvSpPr>
          <p:cNvPr id="4" name="Textfeld 3"/>
          <p:cNvSpPr txBox="1"/>
          <p:nvPr/>
        </p:nvSpPr>
        <p:spPr>
          <a:xfrm>
            <a:off x="4860032" y="4077072"/>
            <a:ext cx="4202310" cy="923330"/>
          </a:xfrm>
          <a:prstGeom prst="rect">
            <a:avLst/>
          </a:prstGeom>
          <a:noFill/>
        </p:spPr>
        <p:txBody>
          <a:bodyPr wrap="square" rtlCol="0">
            <a:spAutoFit/>
          </a:bodyPr>
          <a:lstStyle/>
          <a:p>
            <a:r>
              <a:rPr lang="de-DE" dirty="0">
                <a:solidFill>
                  <a:schemeClr val="bg1"/>
                </a:solidFill>
              </a:rPr>
              <a:t>Reichsparteitagsgelände Nürnberg</a:t>
            </a:r>
          </a:p>
          <a:p>
            <a:r>
              <a:rPr lang="de-DE" dirty="0">
                <a:solidFill>
                  <a:schemeClr val="bg1"/>
                </a:solidFill>
              </a:rPr>
              <a:t>Oben: Planung und Bestand 1940</a:t>
            </a:r>
          </a:p>
          <a:p>
            <a:r>
              <a:rPr lang="de-DE" dirty="0">
                <a:solidFill>
                  <a:schemeClr val="bg1"/>
                </a:solidFill>
              </a:rPr>
              <a:t>Links: Gelände mit </a:t>
            </a:r>
            <a:r>
              <a:rPr lang="de-DE" dirty="0" err="1">
                <a:solidFill>
                  <a:schemeClr val="bg1"/>
                </a:solidFill>
              </a:rPr>
              <a:t>Dokuzentrum</a:t>
            </a:r>
            <a:r>
              <a:rPr lang="de-DE" dirty="0">
                <a:solidFill>
                  <a:schemeClr val="bg1"/>
                </a:solidFill>
              </a:rPr>
              <a:t> heute</a:t>
            </a:r>
          </a:p>
        </p:txBody>
      </p:sp>
    </p:spTree>
    <p:extLst>
      <p:ext uri="{BB962C8B-B14F-4D97-AF65-F5344CB8AC3E}">
        <p14:creationId xmlns:p14="http://schemas.microsoft.com/office/powerpoint/2010/main" val="34180897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465"/>
            <a:ext cx="9144000" cy="6275070"/>
          </a:xfrm>
          <a:prstGeom prst="rect">
            <a:avLst/>
          </a:prstGeom>
        </p:spPr>
      </p:pic>
    </p:spTree>
    <p:extLst>
      <p:ext uri="{BB962C8B-B14F-4D97-AF65-F5344CB8AC3E}">
        <p14:creationId xmlns:p14="http://schemas.microsoft.com/office/powerpoint/2010/main" val="12756531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5740"/>
            <a:ext cx="9144000" cy="6446520"/>
          </a:xfrm>
          <a:prstGeom prst="rect">
            <a:avLst/>
          </a:prstGeom>
        </p:spPr>
      </p:pic>
    </p:spTree>
    <p:extLst>
      <p:ext uri="{BB962C8B-B14F-4D97-AF65-F5344CB8AC3E}">
        <p14:creationId xmlns:p14="http://schemas.microsoft.com/office/powerpoint/2010/main" val="30526434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38850" cy="3829050"/>
          </a:xfrm>
          <a:prstGeom prst="rect">
            <a:avLst/>
          </a:prstGeom>
        </p:spPr>
      </p:pic>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1841" y="2596215"/>
            <a:ext cx="6012160" cy="4261785"/>
          </a:xfrm>
          <a:prstGeom prst="rect">
            <a:avLst/>
          </a:prstGeom>
        </p:spPr>
      </p:pic>
      <p:pic>
        <p:nvPicPr>
          <p:cNvPr id="4" name="Grafi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75" y="1766887"/>
            <a:ext cx="9086850" cy="3324225"/>
          </a:xfrm>
          <a:prstGeom prst="rect">
            <a:avLst/>
          </a:prstGeom>
        </p:spPr>
      </p:pic>
      <p:sp>
        <p:nvSpPr>
          <p:cNvPr id="5" name="Textfeld 4"/>
          <p:cNvSpPr txBox="1"/>
          <p:nvPr/>
        </p:nvSpPr>
        <p:spPr>
          <a:xfrm>
            <a:off x="6137921" y="404664"/>
            <a:ext cx="2609561" cy="1200329"/>
          </a:xfrm>
          <a:prstGeom prst="rect">
            <a:avLst/>
          </a:prstGeom>
          <a:noFill/>
        </p:spPr>
        <p:txBody>
          <a:bodyPr wrap="none" rtlCol="0">
            <a:spAutoFit/>
          </a:bodyPr>
          <a:lstStyle/>
          <a:p>
            <a:r>
              <a:rPr lang="de-DE" dirty="0">
                <a:solidFill>
                  <a:schemeClr val="bg1"/>
                </a:solidFill>
              </a:rPr>
              <a:t>Dokumentationszentrum</a:t>
            </a:r>
          </a:p>
          <a:p>
            <a:r>
              <a:rPr lang="de-DE" dirty="0">
                <a:solidFill>
                  <a:schemeClr val="bg1"/>
                </a:solidFill>
              </a:rPr>
              <a:t>im </a:t>
            </a:r>
            <a:r>
              <a:rPr lang="de-DE" dirty="0" err="1">
                <a:solidFill>
                  <a:schemeClr val="bg1"/>
                </a:solidFill>
              </a:rPr>
              <a:t>Kopfbau</a:t>
            </a:r>
            <a:r>
              <a:rPr lang="de-DE" dirty="0">
                <a:solidFill>
                  <a:schemeClr val="bg1"/>
                </a:solidFill>
              </a:rPr>
              <a:t> Kongresshalle</a:t>
            </a:r>
          </a:p>
          <a:p>
            <a:r>
              <a:rPr lang="de-DE" dirty="0" err="1">
                <a:solidFill>
                  <a:schemeClr val="bg1"/>
                </a:solidFill>
              </a:rPr>
              <a:t>Arch</a:t>
            </a:r>
            <a:r>
              <a:rPr lang="de-DE" dirty="0">
                <a:solidFill>
                  <a:schemeClr val="bg1"/>
                </a:solidFill>
              </a:rPr>
              <a:t>. Guenther </a:t>
            </a:r>
            <a:r>
              <a:rPr lang="de-DE" dirty="0" err="1">
                <a:solidFill>
                  <a:schemeClr val="bg1"/>
                </a:solidFill>
              </a:rPr>
              <a:t>Domenig</a:t>
            </a:r>
            <a:endParaRPr lang="de-DE" dirty="0">
              <a:solidFill>
                <a:schemeClr val="bg1"/>
              </a:solidFill>
            </a:endParaRPr>
          </a:p>
          <a:p>
            <a:r>
              <a:rPr lang="de-DE" dirty="0">
                <a:solidFill>
                  <a:schemeClr val="bg1"/>
                </a:solidFill>
              </a:rPr>
              <a:t>1998 - 2001</a:t>
            </a:r>
          </a:p>
        </p:txBody>
      </p:sp>
    </p:spTree>
    <p:extLst>
      <p:ext uri="{BB962C8B-B14F-4D97-AF65-F5344CB8AC3E}">
        <p14:creationId xmlns:p14="http://schemas.microsoft.com/office/powerpoint/2010/main" val="241140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rot="10800000" flipV="1">
            <a:off x="467544" y="4926868"/>
            <a:ext cx="8280920" cy="1477328"/>
          </a:xfrm>
          <a:prstGeom prst="rect">
            <a:avLst/>
          </a:prstGeom>
        </p:spPr>
        <p:txBody>
          <a:bodyPr wrap="square">
            <a:spAutoFit/>
          </a:bodyPr>
          <a:lstStyle/>
          <a:p>
            <a:r>
              <a:rPr lang="de-DE" dirty="0"/>
              <a:t>Jan </a:t>
            </a:r>
            <a:r>
              <a:rPr lang="de-DE" dirty="0" err="1"/>
              <a:t>Gehl</a:t>
            </a:r>
            <a:r>
              <a:rPr lang="de-DE" dirty="0"/>
              <a:t> interessiert sich nicht für die gebaute Masse, sondern für das, was sich "zwischen den Häusern" abspielt. Das sind die nicht absehbaren Bewegungsströme von Menschen, die dem städtischen Umfeld allererst Leben einflößen. Das Improvisierte und Nicht-Geplante, eben das "Leben zwischen Häusern", spielte in den Überlegungen von Jan </a:t>
            </a:r>
            <a:r>
              <a:rPr lang="de-DE" dirty="0" err="1"/>
              <a:t>Gehl</a:t>
            </a:r>
            <a:r>
              <a:rPr lang="de-DE" dirty="0"/>
              <a:t> von Beginn an eine zentrale Rolle. </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332656"/>
            <a:ext cx="7191375" cy="4048125"/>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094"/>
            <a:ext cx="8270120" cy="4797152"/>
          </a:xfrm>
          <a:prstGeom prst="rect">
            <a:avLst/>
          </a:prstGeom>
        </p:spPr>
      </p:pic>
    </p:spTree>
    <p:extLst>
      <p:ext uri="{BB962C8B-B14F-4D97-AF65-F5344CB8AC3E}">
        <p14:creationId xmlns:p14="http://schemas.microsoft.com/office/powerpoint/2010/main" val="144789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2492896"/>
            <a:ext cx="6260078" cy="426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280366"/>
            <a:ext cx="2736304" cy="25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971600" y="404664"/>
            <a:ext cx="7244291" cy="584775"/>
          </a:xfrm>
          <a:prstGeom prst="rect">
            <a:avLst/>
          </a:prstGeom>
          <a:noFill/>
        </p:spPr>
        <p:txBody>
          <a:bodyPr wrap="none" rtlCol="0">
            <a:spAutoFit/>
          </a:bodyPr>
          <a:lstStyle/>
          <a:p>
            <a:r>
              <a:rPr lang="de-DE" sz="3200" b="1" dirty="0">
                <a:latin typeface="Arial" panose="020B0604020202020204" pitchFamily="34" charset="0"/>
                <a:cs typeface="Arial" panose="020B0604020202020204" pitchFamily="34" charset="0"/>
              </a:rPr>
              <a:t>  </a:t>
            </a:r>
            <a:r>
              <a:rPr lang="de-DE" sz="3200" b="1" dirty="0">
                <a:solidFill>
                  <a:schemeClr val="bg1"/>
                </a:solidFill>
                <a:latin typeface="Arial" panose="020B0604020202020204" pitchFamily="34" charset="0"/>
                <a:cs typeface="Arial" panose="020B0604020202020204" pitchFamily="34" charset="0"/>
              </a:rPr>
              <a:t>Kriterien moderner Platzgestaltung</a:t>
            </a:r>
          </a:p>
        </p:txBody>
      </p:sp>
      <p:sp>
        <p:nvSpPr>
          <p:cNvPr id="3" name="Textfeld 2"/>
          <p:cNvSpPr txBox="1"/>
          <p:nvPr/>
        </p:nvSpPr>
        <p:spPr>
          <a:xfrm>
            <a:off x="323528" y="4302005"/>
            <a:ext cx="1937069" cy="646331"/>
          </a:xfrm>
          <a:prstGeom prst="rect">
            <a:avLst/>
          </a:prstGeom>
          <a:noFill/>
        </p:spPr>
        <p:txBody>
          <a:bodyPr wrap="none" rtlCol="0">
            <a:spAutoFit/>
          </a:bodyPr>
          <a:lstStyle/>
          <a:p>
            <a:r>
              <a:rPr lang="de-DE" dirty="0">
                <a:solidFill>
                  <a:schemeClr val="bg1"/>
                </a:solidFill>
              </a:rPr>
              <a:t>Sankt Hans </a:t>
            </a:r>
            <a:r>
              <a:rPr lang="de-DE" dirty="0" err="1">
                <a:solidFill>
                  <a:schemeClr val="bg1"/>
                </a:solidFill>
              </a:rPr>
              <a:t>Torv</a:t>
            </a:r>
            <a:endParaRPr lang="de-DE" dirty="0">
              <a:solidFill>
                <a:schemeClr val="bg1"/>
              </a:solidFill>
            </a:endParaRPr>
          </a:p>
          <a:p>
            <a:r>
              <a:rPr lang="de-DE" dirty="0">
                <a:solidFill>
                  <a:schemeClr val="bg1"/>
                </a:solidFill>
              </a:rPr>
              <a:t>Kopenhagen, 1993</a:t>
            </a:r>
          </a:p>
        </p:txBody>
      </p:sp>
    </p:spTree>
    <p:extLst>
      <p:ext uri="{BB962C8B-B14F-4D97-AF65-F5344CB8AC3E}">
        <p14:creationId xmlns:p14="http://schemas.microsoft.com/office/powerpoint/2010/main" val="347376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1412776"/>
            <a:ext cx="5850650"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352800"/>
            <a:ext cx="152400" cy="15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rot="10800000" flipV="1">
            <a:off x="1" y="584775"/>
            <a:ext cx="8964488" cy="584775"/>
          </a:xfrm>
          <a:prstGeom prst="rect">
            <a:avLst/>
          </a:prstGeom>
          <a:noFill/>
        </p:spPr>
        <p:txBody>
          <a:bodyPr wrap="square" rtlCol="0">
            <a:spAutoFit/>
          </a:bodyPr>
          <a:lstStyle/>
          <a:p>
            <a:r>
              <a:rPr lang="de-DE" sz="3200" b="1" dirty="0">
                <a:solidFill>
                  <a:schemeClr val="bg1"/>
                </a:solidFill>
              </a:rPr>
              <a:t>  Entwicklung der Fußgängerzonen in Kopenhagen</a:t>
            </a:r>
          </a:p>
        </p:txBody>
      </p:sp>
      <p:sp>
        <p:nvSpPr>
          <p:cNvPr id="3" name="Textfeld 2"/>
          <p:cNvSpPr txBox="1"/>
          <p:nvPr/>
        </p:nvSpPr>
        <p:spPr>
          <a:xfrm>
            <a:off x="251520" y="6453336"/>
            <a:ext cx="8280920" cy="369332"/>
          </a:xfrm>
          <a:prstGeom prst="rect">
            <a:avLst/>
          </a:prstGeom>
          <a:noFill/>
        </p:spPr>
        <p:txBody>
          <a:bodyPr wrap="square" rtlCol="0">
            <a:spAutoFit/>
          </a:bodyPr>
          <a:lstStyle/>
          <a:p>
            <a:r>
              <a:rPr lang="de-DE" dirty="0"/>
              <a:t>            </a:t>
            </a:r>
            <a:r>
              <a:rPr lang="de-DE" dirty="0">
                <a:solidFill>
                  <a:schemeClr val="bg1"/>
                </a:solidFill>
              </a:rPr>
              <a:t>Quelle: </a:t>
            </a:r>
            <a:r>
              <a:rPr lang="de-DE" dirty="0" err="1">
                <a:solidFill>
                  <a:schemeClr val="bg1"/>
                </a:solidFill>
              </a:rPr>
              <a:t>Gehl</a:t>
            </a:r>
            <a:r>
              <a:rPr lang="de-DE" dirty="0">
                <a:solidFill>
                  <a:schemeClr val="bg1"/>
                </a:solidFill>
              </a:rPr>
              <a:t>, Jan und </a:t>
            </a:r>
            <a:r>
              <a:rPr lang="de-DE" dirty="0" err="1">
                <a:solidFill>
                  <a:schemeClr val="bg1"/>
                </a:solidFill>
              </a:rPr>
              <a:t>Gesuzoe</a:t>
            </a:r>
            <a:r>
              <a:rPr lang="de-DE" dirty="0">
                <a:solidFill>
                  <a:schemeClr val="bg1"/>
                </a:solidFill>
              </a:rPr>
              <a:t>, Lars, New City Spaces, </a:t>
            </a:r>
            <a:r>
              <a:rPr lang="de-DE" dirty="0" err="1">
                <a:solidFill>
                  <a:schemeClr val="bg1"/>
                </a:solidFill>
              </a:rPr>
              <a:t>Copenhagen</a:t>
            </a:r>
            <a:r>
              <a:rPr lang="de-DE" dirty="0">
                <a:solidFill>
                  <a:schemeClr val="bg1"/>
                </a:solidFill>
              </a:rPr>
              <a:t> 2001</a:t>
            </a:r>
          </a:p>
        </p:txBody>
      </p:sp>
    </p:spTree>
    <p:extLst>
      <p:ext uri="{BB962C8B-B14F-4D97-AF65-F5344CB8AC3E}">
        <p14:creationId xmlns:p14="http://schemas.microsoft.com/office/powerpoint/2010/main" val="12745944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4938"/>
            <a:ext cx="914400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843808" y="5733256"/>
            <a:ext cx="3748723" cy="369332"/>
          </a:xfrm>
          <a:prstGeom prst="rect">
            <a:avLst/>
          </a:prstGeom>
          <a:noFill/>
        </p:spPr>
        <p:txBody>
          <a:bodyPr wrap="square" rtlCol="0">
            <a:spAutoFit/>
          </a:bodyPr>
          <a:lstStyle/>
          <a:p>
            <a:r>
              <a:rPr lang="de-DE" dirty="0">
                <a:solidFill>
                  <a:schemeClr val="bg1"/>
                </a:solidFill>
              </a:rPr>
              <a:t>Sankt Hans </a:t>
            </a:r>
            <a:r>
              <a:rPr lang="de-DE" dirty="0" err="1">
                <a:solidFill>
                  <a:schemeClr val="bg1"/>
                </a:solidFill>
              </a:rPr>
              <a:t>Torv</a:t>
            </a:r>
            <a:r>
              <a:rPr lang="de-DE" dirty="0">
                <a:solidFill>
                  <a:schemeClr val="bg1"/>
                </a:solidFill>
              </a:rPr>
              <a:t> Platz, Kopenhagen</a:t>
            </a:r>
          </a:p>
        </p:txBody>
      </p:sp>
      <p:sp>
        <p:nvSpPr>
          <p:cNvPr id="3" name="Textfeld 2"/>
          <p:cNvSpPr txBox="1"/>
          <p:nvPr/>
        </p:nvSpPr>
        <p:spPr>
          <a:xfrm>
            <a:off x="1403648" y="404664"/>
            <a:ext cx="6652278" cy="584775"/>
          </a:xfrm>
          <a:prstGeom prst="rect">
            <a:avLst/>
          </a:prstGeom>
          <a:noFill/>
        </p:spPr>
        <p:txBody>
          <a:bodyPr wrap="square" rtlCol="0">
            <a:spAutoFit/>
          </a:bodyPr>
          <a:lstStyle/>
          <a:p>
            <a:r>
              <a:rPr lang="de-DE" sz="3200" b="1" dirty="0">
                <a:solidFill>
                  <a:schemeClr val="bg1"/>
                </a:solidFill>
              </a:rPr>
              <a:t>  Kriterien moderner Platzgestaltung</a:t>
            </a:r>
          </a:p>
        </p:txBody>
      </p:sp>
    </p:spTree>
    <p:extLst>
      <p:ext uri="{BB962C8B-B14F-4D97-AF65-F5344CB8AC3E}">
        <p14:creationId xmlns:p14="http://schemas.microsoft.com/office/powerpoint/2010/main" val="1426545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81" y="1124744"/>
            <a:ext cx="5003901"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1182" y="3861048"/>
            <a:ext cx="3520430" cy="228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531" y="1556792"/>
            <a:ext cx="13144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147282" y="260648"/>
            <a:ext cx="9292852"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3200" b="1" dirty="0">
                <a:solidFill>
                  <a:schemeClr val="bg1"/>
                </a:solidFill>
                <a:latin typeface="Arial" panose="020B0604020202020204" pitchFamily="34" charset="0"/>
                <a:cs typeface="Arial" panose="020B0604020202020204" pitchFamily="34" charset="0"/>
              </a:rPr>
              <a:t>Wandel durch verändertes Freizeitverhalten</a:t>
            </a:r>
          </a:p>
        </p:txBody>
      </p:sp>
      <p:sp>
        <p:nvSpPr>
          <p:cNvPr id="3" name="Textfeld 2"/>
          <p:cNvSpPr txBox="1"/>
          <p:nvPr/>
        </p:nvSpPr>
        <p:spPr>
          <a:xfrm>
            <a:off x="392563" y="5004589"/>
            <a:ext cx="3734164" cy="923330"/>
          </a:xfrm>
          <a:prstGeom prst="rect">
            <a:avLst/>
          </a:prstGeom>
          <a:noFill/>
        </p:spPr>
        <p:txBody>
          <a:bodyPr wrap="none" rtlCol="0">
            <a:spAutoFit/>
          </a:bodyPr>
          <a:lstStyle/>
          <a:p>
            <a:r>
              <a:rPr lang="de-DE" dirty="0">
                <a:solidFill>
                  <a:schemeClr val="bg1"/>
                </a:solidFill>
              </a:rPr>
              <a:t>Sankt Hans </a:t>
            </a:r>
            <a:r>
              <a:rPr lang="de-DE" dirty="0" err="1">
                <a:solidFill>
                  <a:schemeClr val="bg1"/>
                </a:solidFill>
              </a:rPr>
              <a:t>Torv</a:t>
            </a:r>
            <a:r>
              <a:rPr lang="de-DE" dirty="0">
                <a:solidFill>
                  <a:schemeClr val="bg1"/>
                </a:solidFill>
              </a:rPr>
              <a:t>, Kopenhagen, 1993</a:t>
            </a:r>
          </a:p>
          <a:p>
            <a:r>
              <a:rPr lang="de-DE" dirty="0" err="1">
                <a:solidFill>
                  <a:schemeClr val="bg1"/>
                </a:solidFill>
              </a:rPr>
              <a:t>Landsch</a:t>
            </a:r>
            <a:r>
              <a:rPr lang="de-DE" dirty="0">
                <a:solidFill>
                  <a:schemeClr val="bg1"/>
                </a:solidFill>
              </a:rPr>
              <a:t>.-</a:t>
            </a:r>
            <a:r>
              <a:rPr lang="de-DE" dirty="0" err="1">
                <a:solidFill>
                  <a:schemeClr val="bg1"/>
                </a:solidFill>
              </a:rPr>
              <a:t>Arch</a:t>
            </a:r>
            <a:r>
              <a:rPr lang="de-DE" dirty="0">
                <a:solidFill>
                  <a:schemeClr val="bg1"/>
                </a:solidFill>
              </a:rPr>
              <a:t>. Sven Ingvar Andersson</a:t>
            </a:r>
          </a:p>
          <a:p>
            <a:r>
              <a:rPr lang="de-DE" dirty="0">
                <a:solidFill>
                  <a:schemeClr val="bg1"/>
                </a:solidFill>
              </a:rPr>
              <a:t>Künstler  </a:t>
            </a:r>
            <a:r>
              <a:rPr lang="de-DE" dirty="0" err="1">
                <a:solidFill>
                  <a:schemeClr val="bg1"/>
                </a:solidFill>
              </a:rPr>
              <a:t>Jorgen</a:t>
            </a:r>
            <a:r>
              <a:rPr lang="de-DE" dirty="0">
                <a:solidFill>
                  <a:schemeClr val="bg1"/>
                </a:solidFill>
              </a:rPr>
              <a:t> </a:t>
            </a:r>
            <a:r>
              <a:rPr lang="de-DE" dirty="0" err="1">
                <a:solidFill>
                  <a:schemeClr val="bg1"/>
                </a:solidFill>
              </a:rPr>
              <a:t>Haugen</a:t>
            </a:r>
            <a:r>
              <a:rPr lang="de-DE" dirty="0">
                <a:solidFill>
                  <a:schemeClr val="bg1"/>
                </a:solidFill>
              </a:rPr>
              <a:t> Sorensen</a:t>
            </a:r>
          </a:p>
        </p:txBody>
      </p:sp>
    </p:spTree>
    <p:extLst>
      <p:ext uri="{BB962C8B-B14F-4D97-AF65-F5344CB8AC3E}">
        <p14:creationId xmlns:p14="http://schemas.microsoft.com/office/powerpoint/2010/main" val="43249812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2555776" y="6669360"/>
            <a:ext cx="3460691" cy="369332"/>
          </a:xfrm>
          <a:prstGeom prst="rect">
            <a:avLst/>
          </a:prstGeom>
          <a:noFill/>
        </p:spPr>
        <p:txBody>
          <a:bodyPr wrap="none" rtlCol="0">
            <a:spAutoFit/>
          </a:bodyPr>
          <a:lstStyle/>
          <a:p>
            <a:r>
              <a:rPr lang="de-DE" dirty="0">
                <a:solidFill>
                  <a:schemeClr val="bg1"/>
                </a:solidFill>
              </a:rPr>
              <a:t>Sankt Hans </a:t>
            </a:r>
            <a:r>
              <a:rPr lang="de-DE" dirty="0" err="1">
                <a:solidFill>
                  <a:schemeClr val="bg1"/>
                </a:solidFill>
              </a:rPr>
              <a:t>Torv</a:t>
            </a:r>
            <a:r>
              <a:rPr lang="de-DE" dirty="0">
                <a:solidFill>
                  <a:schemeClr val="bg1"/>
                </a:solidFill>
              </a:rPr>
              <a:t> Platz, Kopenhagen</a:t>
            </a:r>
          </a:p>
        </p:txBody>
      </p:sp>
    </p:spTree>
    <p:extLst>
      <p:ext uri="{BB962C8B-B14F-4D97-AF65-F5344CB8AC3E}">
        <p14:creationId xmlns:p14="http://schemas.microsoft.com/office/powerpoint/2010/main" val="3007367476"/>
      </p:ext>
    </p:extLst>
  </p:cSld>
  <p:clrMapOvr>
    <a:masterClrMapping/>
  </p:clrMapOvr>
</p:sld>
</file>

<file path=ppt/theme/theme1.xml><?xml version="1.0" encoding="utf-8"?>
<a:theme xmlns:a="http://schemas.openxmlformats.org/drawingml/2006/main" name="Larissa">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2590</Words>
  <Application>Microsoft Office PowerPoint</Application>
  <PresentationFormat>Bildschirmpräsentation (4:3)</PresentationFormat>
  <Paragraphs>404</Paragraphs>
  <Slides>110</Slides>
  <Notes>3</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110</vt:i4>
      </vt:variant>
    </vt:vector>
  </HeadingPairs>
  <TitlesOfParts>
    <vt:vector size="113" baseType="lpstr">
      <vt:lpstr>Arial</vt:lpstr>
      <vt:lpstr>Calibri</vt:lpstr>
      <vt:lpstr>Larissa</vt:lpstr>
      <vt:lpstr>PowerPoint-Präsentation</vt:lpstr>
      <vt:lpstr>Plätze und öffentlicher Raum</vt:lpstr>
      <vt:lpstr>Öffentliche Räume – wovon reden wir?</vt:lpstr>
      <vt:lpstr>PowerPoint-Präsentation</vt:lpstr>
      <vt:lpstr>PowerPoint-Präsentation</vt:lpstr>
      <vt:lpstr>PowerPoint-Präsentation</vt:lpstr>
      <vt:lpstr> Diskussion um den öffentlichen Raum</vt:lpstr>
      <vt:lpstr>PowerPoint-Präsentation</vt:lpstr>
      <vt:lpstr>PowerPoint-Präsentation</vt:lpstr>
      <vt:lpstr>Hellenistische Idealstadt Milet</vt:lpstr>
      <vt:lpstr>PowerPoint-Präsentation</vt:lpstr>
      <vt:lpstr>PowerPoint-Präsentation</vt:lpstr>
      <vt:lpstr>PowerPoint-Präsentation</vt:lpstr>
      <vt:lpstr>Siena: Piazza del Campo</vt:lpstr>
      <vt:lpstr>PowerPoint-Präsentation</vt:lpstr>
      <vt:lpstr>PowerPoint-Präsentation</vt:lpstr>
      <vt:lpstr>PowerPoint-Präsentation</vt:lpstr>
      <vt:lpstr>PowerPoint-Präsentation</vt:lpstr>
      <vt:lpstr>Öffentliche Räume: Beispiele</vt:lpstr>
      <vt:lpstr>Funktionen des öffentlichen Raumes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Wandel der Funktionen: Einflussfaktoren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Ziele der Stadtgestaltung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Plätze und öffentlicher Raum</dc:title>
  <dc:creator>ismail - [2010]</dc:creator>
  <cp:lastModifiedBy>Eckart Güldenberg</cp:lastModifiedBy>
  <cp:revision>211</cp:revision>
  <dcterms:created xsi:type="dcterms:W3CDTF">2016-03-28T17:31:52Z</dcterms:created>
  <dcterms:modified xsi:type="dcterms:W3CDTF">2022-07-12T08:37:29Z</dcterms:modified>
</cp:coreProperties>
</file>